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05613" cy="99393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C3DD"/>
    <a:srgbClr val="6CCCE2"/>
    <a:srgbClr val="64BDEA"/>
    <a:srgbClr val="2E5261"/>
    <a:srgbClr val="F39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4D15D-A8B8-484F-9C03-4174172DAF4C}" type="datetimeFigureOut">
              <a:rPr lang="da-DK" smtClean="0"/>
              <a:pPr/>
              <a:t>08-05-2012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9DD5E-7781-41FF-8C17-44C87CE4566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8164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9DD5E-7781-41FF-8C17-44C87CE45669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A980-82A3-4B45-8AF6-DB55A131E62A}" type="datetimeFigureOut">
              <a:rPr lang="da-DK" smtClean="0"/>
              <a:pPr/>
              <a:t>08-05-2012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B4DB-3182-4B72-A438-5389DC7E51D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328D-2ED7-465F-BE61-67B1BBB54233}" type="datetimeFigureOut">
              <a:rPr lang="da-DK" smtClean="0"/>
              <a:pPr/>
              <a:t>08-05-2012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B4DB-3182-4B72-A438-5389DC7E51D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328D-2ED7-465F-BE61-67B1BBB54233}" type="datetimeFigureOut">
              <a:rPr lang="da-DK" smtClean="0"/>
              <a:pPr/>
              <a:t>08-05-2012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B4DB-3182-4B72-A438-5389DC7E51D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>
            <a:lvl1pPr>
              <a:defRPr sz="4000" b="1">
                <a:solidFill>
                  <a:srgbClr val="F39400"/>
                </a:solidFill>
              </a:defRPr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0324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328D-2ED7-465F-BE61-67B1BBB54233}" type="datetimeFigureOut">
              <a:rPr lang="da-DK" smtClean="0"/>
              <a:pPr/>
              <a:t>08-05-2012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B4DB-3182-4B72-A438-5389DC7E51D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328D-2ED7-465F-BE61-67B1BBB54233}" type="datetimeFigureOut">
              <a:rPr lang="da-DK" smtClean="0"/>
              <a:pPr/>
              <a:t>08-05-2012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B4DB-3182-4B72-A438-5389DC7E51D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328D-2ED7-465F-BE61-67B1BBB54233}" type="datetimeFigureOut">
              <a:rPr lang="da-DK" smtClean="0"/>
              <a:pPr/>
              <a:t>08-05-2012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B4DB-3182-4B72-A438-5389DC7E51D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328D-2ED7-465F-BE61-67B1BBB54233}" type="datetimeFigureOut">
              <a:rPr lang="da-DK" smtClean="0"/>
              <a:pPr/>
              <a:t>08-05-2012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B4DB-3182-4B72-A438-5389DC7E51D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328D-2ED7-465F-BE61-67B1BBB54233}" type="datetimeFigureOut">
              <a:rPr lang="da-DK" smtClean="0"/>
              <a:pPr/>
              <a:t>08-05-2012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B4DB-3182-4B72-A438-5389DC7E51D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328D-2ED7-465F-BE61-67B1BBB54233}" type="datetimeFigureOut">
              <a:rPr lang="da-DK" smtClean="0"/>
              <a:pPr/>
              <a:t>08-05-2012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B4DB-3182-4B72-A438-5389DC7E51D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328D-2ED7-465F-BE61-67B1BBB54233}" type="datetimeFigureOut">
              <a:rPr lang="da-DK" smtClean="0"/>
              <a:pPr/>
              <a:t>08-05-2012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6B4DB-3182-4B72-A438-5389DC7E51D0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A328D-2ED7-465F-BE61-67B1BBB54233}" type="datetimeFigureOut">
              <a:rPr lang="da-DK" smtClean="0"/>
              <a:pPr/>
              <a:t>08-05-2012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6B4DB-3182-4B72-A438-5389DC7E51D0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34140"/>
            <a:ext cx="9144000" cy="50109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rgbClr val="F394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6192688" cy="1470025"/>
          </a:xfrm>
        </p:spPr>
        <p:txBody>
          <a:bodyPr>
            <a:noAutofit/>
          </a:bodyPr>
          <a:lstStyle/>
          <a:p>
            <a:pPr algn="l"/>
            <a:r>
              <a:rPr lang="en-GB" sz="2800" err="1" smtClean="0">
                <a:solidFill>
                  <a:schemeClr val="tx1"/>
                </a:solidFill>
              </a:rPr>
              <a:t>Drejebog</a:t>
            </a:r>
            <a:r>
              <a:rPr lang="en-GB" sz="2800" smtClean="0">
                <a:solidFill>
                  <a:schemeClr val="tx1"/>
                </a:solidFill>
              </a:rPr>
              <a:t> for </a:t>
            </a:r>
            <a:r>
              <a:rPr lang="en-GB" sz="2800" err="1" smtClean="0">
                <a:solidFill>
                  <a:schemeClr val="tx1"/>
                </a:solidFill>
              </a:rPr>
              <a:t>entreprenørskabs-undervisning</a:t>
            </a:r>
            <a:endParaRPr lang="en-GB" sz="2800">
              <a:solidFill>
                <a:schemeClr val="tx1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7200800" cy="3888432"/>
          </a:xfrm>
        </p:spPr>
        <p:txBody>
          <a:bodyPr>
            <a:noAutofit/>
          </a:bodyPr>
          <a:lstStyle/>
          <a:p>
            <a:pPr algn="l"/>
            <a:r>
              <a:rPr lang="en-GB" sz="4400" b="1" smtClean="0">
                <a:solidFill>
                  <a:srgbClr val="55C3DD"/>
                </a:solidFill>
                <a:latin typeface="+mj-lt"/>
              </a:rPr>
              <a:t>Tag en bid </a:t>
            </a:r>
            <a:r>
              <a:rPr lang="en-GB" sz="4400" b="1" err="1" smtClean="0">
                <a:solidFill>
                  <a:srgbClr val="55C3DD"/>
                </a:solidFill>
                <a:latin typeface="+mj-lt"/>
              </a:rPr>
              <a:t>af</a:t>
            </a:r>
            <a:r>
              <a:rPr lang="en-GB" sz="4400" b="1" smtClean="0">
                <a:solidFill>
                  <a:srgbClr val="55C3DD"/>
                </a:solidFill>
                <a:latin typeface="+mj-lt"/>
              </a:rPr>
              <a:t> </a:t>
            </a:r>
            <a:r>
              <a:rPr lang="en-GB" sz="4400" b="1" err="1" smtClean="0">
                <a:solidFill>
                  <a:srgbClr val="55C3DD"/>
                </a:solidFill>
                <a:latin typeface="+mj-lt"/>
              </a:rPr>
              <a:t>praksis</a:t>
            </a:r>
            <a:endParaRPr lang="en-GB" sz="4400" b="1" smtClean="0">
              <a:solidFill>
                <a:srgbClr val="55C3DD"/>
              </a:solidFill>
              <a:latin typeface="+mj-lt"/>
            </a:endParaRPr>
          </a:p>
          <a:p>
            <a:pPr algn="l"/>
            <a:r>
              <a:rPr lang="en-GB" sz="2400" i="1" smtClean="0">
                <a:solidFill>
                  <a:schemeClr val="tx1"/>
                </a:solidFill>
                <a:latin typeface="Georgia" pitchFamily="18" charset="0"/>
              </a:rPr>
              <a:t>Om </a:t>
            </a:r>
            <a:r>
              <a:rPr lang="en-GB" sz="2400" i="1" err="1" smtClean="0">
                <a:solidFill>
                  <a:schemeClr val="tx1"/>
                </a:solidFill>
                <a:latin typeface="Georgia" pitchFamily="18" charset="0"/>
              </a:rPr>
              <a:t>entreprenørskab</a:t>
            </a:r>
            <a:r>
              <a:rPr lang="en-GB" sz="2400" i="1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n-GB" sz="2400" i="1" err="1" smtClean="0">
                <a:solidFill>
                  <a:schemeClr val="tx1"/>
                </a:solidFill>
                <a:latin typeface="Georgia" pitchFamily="18" charset="0"/>
              </a:rPr>
              <a:t>i</a:t>
            </a:r>
            <a:r>
              <a:rPr lang="en-GB" sz="2400" i="1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n-GB" sz="2400" i="1" err="1" smtClean="0">
                <a:solidFill>
                  <a:schemeClr val="tx1"/>
                </a:solidFill>
                <a:latin typeface="Georgia" pitchFamily="18" charset="0"/>
              </a:rPr>
              <a:t>videregående</a:t>
            </a:r>
            <a:r>
              <a:rPr lang="en-GB" sz="2400" i="1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n-GB" sz="2400" i="1" err="1" smtClean="0">
                <a:solidFill>
                  <a:schemeClr val="tx1"/>
                </a:solidFill>
                <a:latin typeface="Georgia" pitchFamily="18" charset="0"/>
              </a:rPr>
              <a:t>uddannelse</a:t>
            </a:r>
            <a:r>
              <a:rPr lang="en-GB" sz="2400" i="1" smtClean="0">
                <a:solidFill>
                  <a:schemeClr val="tx1"/>
                </a:solidFill>
                <a:latin typeface="Georgia" pitchFamily="18" charset="0"/>
              </a:rPr>
              <a:t>: </a:t>
            </a:r>
            <a:r>
              <a:rPr lang="en-GB" sz="2400" i="1" err="1" smtClean="0">
                <a:solidFill>
                  <a:schemeClr val="tx1"/>
                </a:solidFill>
                <a:latin typeface="Georgia" pitchFamily="18" charset="0"/>
              </a:rPr>
              <a:t>Erfaringer</a:t>
            </a:r>
            <a:r>
              <a:rPr lang="en-GB" sz="2400" i="1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n-GB" sz="2400" i="1" err="1" smtClean="0">
                <a:solidFill>
                  <a:schemeClr val="tx1"/>
                </a:solidFill>
                <a:latin typeface="Georgia" pitchFamily="18" charset="0"/>
              </a:rPr>
              <a:t>fra</a:t>
            </a:r>
            <a:r>
              <a:rPr lang="en-GB" sz="2400" i="1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n-GB" sz="2400" i="1" err="1" smtClean="0">
                <a:solidFill>
                  <a:schemeClr val="tx1"/>
                </a:solidFill>
                <a:latin typeface="Georgia" pitchFamily="18" charset="0"/>
              </a:rPr>
              <a:t>Det</a:t>
            </a:r>
            <a:r>
              <a:rPr lang="en-GB" sz="2400" i="1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n-GB" sz="2400" i="1" err="1" smtClean="0">
                <a:solidFill>
                  <a:schemeClr val="tx1"/>
                </a:solidFill>
                <a:latin typeface="Georgia" pitchFamily="18" charset="0"/>
              </a:rPr>
              <a:t>Informationsvidenskabelige</a:t>
            </a:r>
            <a:r>
              <a:rPr lang="en-GB" sz="2400" i="1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n-GB" sz="2400" i="1" err="1" smtClean="0">
                <a:solidFill>
                  <a:schemeClr val="tx1"/>
                </a:solidFill>
                <a:latin typeface="Georgia" pitchFamily="18" charset="0"/>
              </a:rPr>
              <a:t>Akademi</a:t>
            </a:r>
            <a:r>
              <a:rPr lang="en-GB" sz="2400" i="1" smtClean="0">
                <a:solidFill>
                  <a:schemeClr val="tx1"/>
                </a:solidFill>
                <a:latin typeface="Georgia" pitchFamily="18" charset="0"/>
              </a:rPr>
              <a:t> </a:t>
            </a:r>
          </a:p>
          <a:p>
            <a:pPr algn="l"/>
            <a:endParaRPr lang="en-GB" sz="2000" smtClean="0">
              <a:solidFill>
                <a:schemeClr val="tx1"/>
              </a:solidFill>
              <a:latin typeface="Georgia" pitchFamily="18" charset="0"/>
            </a:endParaRPr>
          </a:p>
          <a:p>
            <a:pPr algn="l"/>
            <a:r>
              <a:rPr lang="en-GB" sz="1800" i="1" smtClean="0">
                <a:solidFill>
                  <a:schemeClr val="tx1"/>
                </a:solidFill>
                <a:latin typeface="Georgia" pitchFamily="18" charset="0"/>
              </a:rPr>
              <a:t>Hans </a:t>
            </a:r>
            <a:r>
              <a:rPr lang="en-GB" sz="1800" i="1" err="1" smtClean="0">
                <a:solidFill>
                  <a:schemeClr val="tx1"/>
                </a:solidFill>
                <a:latin typeface="Georgia" pitchFamily="18" charset="0"/>
              </a:rPr>
              <a:t>Elbeshausen</a:t>
            </a:r>
            <a:endParaRPr lang="en-GB" sz="1800" i="1">
              <a:solidFill>
                <a:schemeClr val="tx1"/>
              </a:solidFill>
              <a:latin typeface="Georgia" pitchFamily="18" charset="0"/>
            </a:endParaRPr>
          </a:p>
          <a:p>
            <a:pPr algn="l"/>
            <a:r>
              <a:rPr lang="en-GB" sz="1800" i="1" err="1" smtClean="0">
                <a:solidFill>
                  <a:schemeClr val="tx1"/>
                </a:solidFill>
                <a:latin typeface="Georgia" pitchFamily="18" charset="0"/>
              </a:rPr>
              <a:t>Agnete</a:t>
            </a:r>
            <a:r>
              <a:rPr lang="en-GB" sz="1800" i="1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n-GB" sz="1800" i="1" err="1" smtClean="0">
                <a:solidFill>
                  <a:schemeClr val="tx1"/>
                </a:solidFill>
                <a:latin typeface="Georgia" pitchFamily="18" charset="0"/>
              </a:rPr>
              <a:t>Lunddahl</a:t>
            </a:r>
            <a:r>
              <a:rPr lang="en-GB" sz="1800" i="1" smtClean="0">
                <a:solidFill>
                  <a:schemeClr val="tx1"/>
                </a:solidFill>
                <a:latin typeface="Georgia" pitchFamily="18" charset="0"/>
              </a:rPr>
              <a:t> Jensen </a:t>
            </a:r>
          </a:p>
          <a:p>
            <a:pPr algn="l"/>
            <a:r>
              <a:rPr lang="en-GB" sz="1800" i="1" smtClean="0">
                <a:solidFill>
                  <a:schemeClr val="tx1"/>
                </a:solidFill>
                <a:latin typeface="Georgia" pitchFamily="18" charset="0"/>
              </a:rPr>
              <a:t>&amp; </a:t>
            </a:r>
            <a:r>
              <a:rPr lang="en-GB" sz="1800" i="1" err="1" smtClean="0">
                <a:solidFill>
                  <a:schemeClr val="tx1"/>
                </a:solidFill>
                <a:latin typeface="Georgia" pitchFamily="18" charset="0"/>
              </a:rPr>
              <a:t>Ragnhild</a:t>
            </a:r>
            <a:r>
              <a:rPr lang="en-GB" sz="1800" i="1" smtClean="0">
                <a:solidFill>
                  <a:schemeClr val="tx1"/>
                </a:solidFill>
                <a:latin typeface="Georgia" pitchFamily="18" charset="0"/>
              </a:rPr>
              <a:t> Riis </a:t>
            </a:r>
          </a:p>
          <a:p>
            <a:pPr algn="l"/>
            <a:r>
              <a:rPr lang="en-GB" sz="1800" i="1" smtClean="0">
                <a:solidFill>
                  <a:schemeClr val="tx1"/>
                </a:solidFill>
                <a:latin typeface="Georgia" pitchFamily="18" charset="0"/>
              </a:rPr>
              <a:t>April 2012</a:t>
            </a:r>
          </a:p>
          <a:p>
            <a:pPr algn="l"/>
            <a:endParaRPr lang="en-GB" sz="2800" smtClean="0">
              <a:solidFill>
                <a:schemeClr val="tx1"/>
              </a:solidFill>
              <a:latin typeface="Georgia" pitchFamily="18" charset="0"/>
            </a:endParaRPr>
          </a:p>
          <a:p>
            <a:pPr algn="l"/>
            <a:endParaRPr lang="en-GB" sz="2800" smtClean="0">
              <a:solidFill>
                <a:schemeClr val="tx1"/>
              </a:solidFill>
              <a:latin typeface="Georgia" pitchFamily="18" charset="0"/>
            </a:endParaRPr>
          </a:p>
          <a:p>
            <a:pPr algn="l"/>
            <a:endParaRPr lang="en-GB" sz="2800" smtClean="0">
              <a:solidFill>
                <a:schemeClr val="tx1"/>
              </a:solidFill>
              <a:latin typeface="Georgia" pitchFamily="18" charset="0"/>
            </a:endParaRPr>
          </a:p>
          <a:p>
            <a:pPr algn="l"/>
            <a:endParaRPr lang="en-GB" sz="280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61757"/>
            <a:ext cx="2075341" cy="657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4000" smtClean="0">
                <a:solidFill>
                  <a:srgbClr val="6CCCE2"/>
                </a:solidFill>
              </a:rPr>
              <a:t>Modeller </a:t>
            </a:r>
            <a:r>
              <a:rPr lang="en-GB" sz="4000" err="1" smtClean="0">
                <a:solidFill>
                  <a:srgbClr val="6CCCE2"/>
                </a:solidFill>
              </a:rPr>
              <a:t>til</a:t>
            </a:r>
            <a:r>
              <a:rPr lang="en-GB" sz="4000" smtClean="0">
                <a:solidFill>
                  <a:srgbClr val="6CCCE2"/>
                </a:solidFill>
              </a:rPr>
              <a:t> </a:t>
            </a:r>
            <a:r>
              <a:rPr lang="en-GB" sz="4000" err="1" smtClean="0">
                <a:solidFill>
                  <a:srgbClr val="6CCCE2"/>
                </a:solidFill>
              </a:rPr>
              <a:t>entreprenørskabsundervisning</a:t>
            </a:r>
            <a:endParaRPr lang="en-GB" sz="4000">
              <a:solidFill>
                <a:srgbClr val="6CCCE2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spcAft>
                <a:spcPts val="600"/>
              </a:spcAft>
            </a:pPr>
            <a:r>
              <a:rPr lang="en-GB" sz="1700" b="1" smtClean="0"/>
              <a:t>KIE – </a:t>
            </a:r>
            <a:r>
              <a:rPr lang="en-GB" sz="1700" b="1" err="1" smtClean="0"/>
              <a:t>Modellen</a:t>
            </a:r>
            <a:r>
              <a:rPr lang="en-GB" sz="1700" b="1" smtClean="0"/>
              <a:t> </a:t>
            </a:r>
            <a:r>
              <a:rPr lang="en-GB" sz="1700" err="1" smtClean="0"/>
              <a:t>gør</a:t>
            </a:r>
            <a:r>
              <a:rPr lang="en-GB" sz="1700" smtClean="0"/>
              <a:t> </a:t>
            </a:r>
            <a:r>
              <a:rPr lang="en-GB" sz="1700" err="1" smtClean="0"/>
              <a:t>entreprenøriel</a:t>
            </a:r>
            <a:r>
              <a:rPr lang="en-GB" sz="1700" smtClean="0"/>
              <a:t> </a:t>
            </a:r>
            <a:r>
              <a:rPr lang="en-GB" sz="1700" err="1" smtClean="0"/>
              <a:t>tænkning</a:t>
            </a:r>
            <a:r>
              <a:rPr lang="en-GB" sz="1700" smtClean="0"/>
              <a:t> </a:t>
            </a:r>
            <a:r>
              <a:rPr lang="en-GB" sz="1700" err="1" smtClean="0"/>
              <a:t>til</a:t>
            </a:r>
            <a:r>
              <a:rPr lang="en-GB" sz="1700" smtClean="0"/>
              <a:t> en </a:t>
            </a:r>
            <a:r>
              <a:rPr lang="en-GB" sz="1700" err="1" smtClean="0"/>
              <a:t>særlig</a:t>
            </a:r>
            <a:r>
              <a:rPr lang="en-GB" sz="1700" smtClean="0"/>
              <a:t> </a:t>
            </a:r>
            <a:r>
              <a:rPr lang="en-GB" sz="1700" err="1" smtClean="0"/>
              <a:t>pædagogik</a:t>
            </a:r>
            <a:r>
              <a:rPr lang="en-GB" sz="1700" smtClean="0"/>
              <a:t/>
            </a:r>
            <a:br>
              <a:rPr lang="en-GB" sz="1700" smtClean="0"/>
            </a:br>
            <a:r>
              <a:rPr lang="en-GB" sz="1700" err="1" smtClean="0"/>
              <a:t>Centrale</a:t>
            </a:r>
            <a:r>
              <a:rPr lang="en-GB" sz="1700" smtClean="0"/>
              <a:t> </a:t>
            </a:r>
            <a:r>
              <a:rPr lang="en-GB" sz="1700" err="1" smtClean="0"/>
              <a:t>begreber</a:t>
            </a:r>
            <a:r>
              <a:rPr lang="en-GB" sz="1700" smtClean="0"/>
              <a:t>: </a:t>
            </a:r>
            <a:r>
              <a:rPr lang="en-GB" sz="1700" err="1" smtClean="0"/>
              <a:t>kreativitet</a:t>
            </a:r>
            <a:r>
              <a:rPr lang="en-GB" sz="1700" smtClean="0"/>
              <a:t>, innovation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entreprenørskab</a:t>
            </a:r>
            <a:r>
              <a:rPr lang="en-GB" sz="1700" smtClean="0"/>
              <a:t>. </a:t>
            </a:r>
            <a:r>
              <a:rPr lang="en-GB" sz="1700" err="1" smtClean="0"/>
              <a:t>Ideer</a:t>
            </a:r>
            <a:r>
              <a:rPr lang="en-GB" sz="1700" smtClean="0"/>
              <a:t> </a:t>
            </a:r>
            <a:r>
              <a:rPr lang="en-GB" sz="1700" err="1" smtClean="0"/>
              <a:t>udvikles</a:t>
            </a:r>
            <a:r>
              <a:rPr lang="en-GB" sz="1700" smtClean="0"/>
              <a:t>, </a:t>
            </a:r>
            <a:r>
              <a:rPr lang="en-GB" sz="1700" err="1" smtClean="0"/>
              <a:t>gøres</a:t>
            </a:r>
            <a:r>
              <a:rPr lang="en-GB" sz="1700" smtClean="0"/>
              <a:t> </a:t>
            </a:r>
            <a:r>
              <a:rPr lang="en-GB" sz="1700" err="1" smtClean="0"/>
              <a:t>robuste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implementeres</a:t>
            </a:r>
            <a:r>
              <a:rPr lang="en-GB" sz="1700" smtClean="0"/>
              <a:t> </a:t>
            </a:r>
            <a:r>
              <a:rPr lang="en-GB" sz="1700" err="1" smtClean="0"/>
              <a:t>i</a:t>
            </a:r>
            <a:r>
              <a:rPr lang="en-GB" sz="1700" smtClean="0"/>
              <a:t> et </a:t>
            </a:r>
            <a:r>
              <a:rPr lang="en-GB" sz="1700" err="1" smtClean="0"/>
              <a:t>praksisprojekt</a:t>
            </a:r>
            <a:r>
              <a:rPr lang="en-GB" sz="1700" smtClean="0"/>
              <a:t>. Divergent </a:t>
            </a:r>
            <a:r>
              <a:rPr lang="en-GB" sz="1700" err="1" smtClean="0"/>
              <a:t>tænkning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udvikling</a:t>
            </a:r>
            <a:r>
              <a:rPr lang="en-GB" sz="1700" smtClean="0"/>
              <a:t> </a:t>
            </a:r>
            <a:r>
              <a:rPr lang="en-GB" sz="1700" err="1" smtClean="0"/>
              <a:t>af</a:t>
            </a:r>
            <a:r>
              <a:rPr lang="en-GB" sz="1700" smtClean="0"/>
              <a:t> </a:t>
            </a:r>
            <a:r>
              <a:rPr lang="en-GB" sz="1700" err="1" smtClean="0"/>
              <a:t>ideer</a:t>
            </a:r>
            <a:r>
              <a:rPr lang="en-GB" sz="1700" smtClean="0"/>
              <a:t>, der </a:t>
            </a:r>
            <a:r>
              <a:rPr lang="en-GB" sz="1700" err="1" smtClean="0"/>
              <a:t>skaber</a:t>
            </a:r>
            <a:r>
              <a:rPr lang="en-GB" sz="1700" smtClean="0"/>
              <a:t> </a:t>
            </a:r>
            <a:r>
              <a:rPr lang="en-GB" sz="1700" err="1" smtClean="0"/>
              <a:t>mening</a:t>
            </a:r>
            <a:r>
              <a:rPr lang="en-GB" sz="1700" smtClean="0"/>
              <a:t> for den </a:t>
            </a:r>
            <a:r>
              <a:rPr lang="en-GB" sz="1700" err="1" smtClean="0"/>
              <a:t>enkelte</a:t>
            </a:r>
            <a:r>
              <a:rPr lang="en-GB" sz="1700" smtClean="0"/>
              <a:t>.</a:t>
            </a:r>
            <a:br>
              <a:rPr lang="en-GB" sz="1700" smtClean="0"/>
            </a:br>
            <a:endParaRPr lang="en-GB" sz="1700" smtClean="0"/>
          </a:p>
          <a:p>
            <a:pPr algn="l">
              <a:spcAft>
                <a:spcPts val="600"/>
              </a:spcAft>
            </a:pPr>
            <a:r>
              <a:rPr lang="en-GB" sz="1700" b="1" smtClean="0"/>
              <a:t>SKUB – </a:t>
            </a:r>
            <a:r>
              <a:rPr lang="en-GB" sz="1700" b="1" err="1" smtClean="0"/>
              <a:t>Modellen</a:t>
            </a:r>
            <a:r>
              <a:rPr lang="en-GB" sz="1700" b="1" smtClean="0"/>
              <a:t> </a:t>
            </a:r>
            <a:r>
              <a:rPr lang="en-GB" sz="1700" err="1" smtClean="0"/>
              <a:t>fremhæver</a:t>
            </a:r>
            <a:r>
              <a:rPr lang="en-GB" sz="1700" smtClean="0"/>
              <a:t> en </a:t>
            </a:r>
            <a:r>
              <a:rPr lang="en-GB" sz="1700" err="1" smtClean="0"/>
              <a:t>særlig</a:t>
            </a:r>
            <a:r>
              <a:rPr lang="en-GB" sz="1700" smtClean="0"/>
              <a:t> </a:t>
            </a:r>
            <a:r>
              <a:rPr lang="en-GB" sz="1700" err="1" smtClean="0"/>
              <a:t>logik</a:t>
            </a:r>
            <a:r>
              <a:rPr lang="en-GB" sz="1700" smtClean="0"/>
              <a:t> </a:t>
            </a:r>
            <a:r>
              <a:rPr lang="en-GB" sz="1700" err="1" smtClean="0"/>
              <a:t>i</a:t>
            </a:r>
            <a:r>
              <a:rPr lang="en-GB" sz="1700" smtClean="0"/>
              <a:t> </a:t>
            </a:r>
            <a:r>
              <a:rPr lang="en-GB" sz="1700" err="1" smtClean="0"/>
              <a:t>planlægningen</a:t>
            </a:r>
            <a:r>
              <a:rPr lang="en-GB" sz="1700" smtClean="0"/>
              <a:t/>
            </a:r>
            <a:br>
              <a:rPr lang="en-GB" sz="1700" smtClean="0"/>
            </a:br>
            <a:r>
              <a:rPr lang="en-GB" sz="1700" err="1" smtClean="0"/>
              <a:t>Centrale</a:t>
            </a:r>
            <a:r>
              <a:rPr lang="en-GB" sz="1700" smtClean="0"/>
              <a:t> </a:t>
            </a:r>
            <a:r>
              <a:rPr lang="en-GB" sz="1700" err="1" smtClean="0"/>
              <a:t>begreber</a:t>
            </a:r>
            <a:r>
              <a:rPr lang="en-GB" sz="1700" smtClean="0"/>
              <a:t>: </a:t>
            </a:r>
            <a:r>
              <a:rPr lang="en-GB" sz="1700" err="1" smtClean="0"/>
              <a:t>planlægning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proces</a:t>
            </a:r>
            <a:r>
              <a:rPr lang="en-GB" sz="1700" smtClean="0"/>
              <a:t>; </a:t>
            </a:r>
            <a:r>
              <a:rPr lang="en-GB" sz="1700" err="1" smtClean="0"/>
              <a:t>Uforudsigelighed</a:t>
            </a:r>
            <a:r>
              <a:rPr lang="en-GB" sz="1700" smtClean="0"/>
              <a:t>, </a:t>
            </a:r>
            <a:r>
              <a:rPr lang="en-GB" sz="1700" err="1" smtClean="0"/>
              <a:t>emergens</a:t>
            </a:r>
            <a:r>
              <a:rPr lang="en-GB" sz="1700" smtClean="0"/>
              <a:t>, 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usikkerhed</a:t>
            </a:r>
            <a:r>
              <a:rPr lang="en-GB" sz="1700" smtClean="0"/>
              <a:t> </a:t>
            </a:r>
            <a:r>
              <a:rPr lang="en-GB" sz="1700" err="1" smtClean="0"/>
              <a:t>om</a:t>
            </a:r>
            <a:r>
              <a:rPr lang="en-GB" sz="1700" smtClean="0"/>
              <a:t> </a:t>
            </a:r>
            <a:r>
              <a:rPr lang="en-GB" sz="1700" err="1" smtClean="0"/>
              <a:t>udviklingen</a:t>
            </a:r>
            <a:r>
              <a:rPr lang="en-GB" sz="1700" smtClean="0"/>
              <a:t> </a:t>
            </a:r>
            <a:r>
              <a:rPr lang="en-GB" sz="1700" err="1" smtClean="0"/>
              <a:t>øger</a:t>
            </a:r>
            <a:r>
              <a:rPr lang="en-GB" sz="1700" smtClean="0"/>
              <a:t> </a:t>
            </a:r>
            <a:r>
              <a:rPr lang="en-GB" sz="1700" err="1" smtClean="0"/>
              <a:t>behovet</a:t>
            </a:r>
            <a:r>
              <a:rPr lang="en-GB" sz="1700" smtClean="0"/>
              <a:t> for </a:t>
            </a:r>
            <a:r>
              <a:rPr lang="en-GB" sz="1700" err="1" smtClean="0"/>
              <a:t>processtyring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evne</a:t>
            </a:r>
            <a:r>
              <a:rPr lang="en-GB" sz="1700" smtClean="0"/>
              <a:t> </a:t>
            </a:r>
            <a:r>
              <a:rPr lang="en-GB" sz="1700" err="1" smtClean="0"/>
              <a:t>til</a:t>
            </a:r>
            <a:r>
              <a:rPr lang="en-GB" sz="1700" smtClean="0"/>
              <a:t> </a:t>
            </a:r>
            <a:r>
              <a:rPr lang="en-GB" sz="1700" err="1" smtClean="0"/>
              <a:t>projektplanlægning</a:t>
            </a:r>
            <a:r>
              <a:rPr lang="en-GB" sz="1700" smtClean="0"/>
              <a:t> med </a:t>
            </a:r>
            <a:r>
              <a:rPr lang="en-GB" sz="1700" err="1" smtClean="0"/>
              <a:t>forhåndenværende</a:t>
            </a:r>
            <a:r>
              <a:rPr lang="en-GB" sz="1700" smtClean="0"/>
              <a:t> </a:t>
            </a:r>
            <a:r>
              <a:rPr lang="en-GB" sz="1700" err="1" smtClean="0"/>
              <a:t>midler</a:t>
            </a:r>
            <a:r>
              <a:rPr lang="en-GB" sz="1700" smtClean="0"/>
              <a:t> </a:t>
            </a:r>
            <a:r>
              <a:rPr lang="en-GB" sz="1700" err="1" smtClean="0"/>
              <a:t>i</a:t>
            </a:r>
            <a:r>
              <a:rPr lang="en-GB" sz="1700" smtClean="0"/>
              <a:t> </a:t>
            </a:r>
            <a:r>
              <a:rPr lang="en-GB" sz="1700" err="1" smtClean="0"/>
              <a:t>situationen</a:t>
            </a:r>
            <a:r>
              <a:rPr lang="en-GB" sz="1700" smtClean="0"/>
              <a:t>. </a:t>
            </a:r>
            <a:br>
              <a:rPr lang="en-GB" sz="1700" smtClean="0"/>
            </a:br>
            <a:endParaRPr lang="en-GB" sz="1700" smtClean="0"/>
          </a:p>
          <a:p>
            <a:pPr algn="l">
              <a:spcAft>
                <a:spcPts val="600"/>
              </a:spcAft>
            </a:pPr>
            <a:r>
              <a:rPr lang="en-GB" sz="1700" b="1" smtClean="0"/>
              <a:t>Café – </a:t>
            </a:r>
            <a:r>
              <a:rPr lang="en-GB" sz="1700" b="1" err="1" smtClean="0"/>
              <a:t>Modellen</a:t>
            </a:r>
            <a:r>
              <a:rPr lang="en-GB" sz="1700" b="1" smtClean="0"/>
              <a:t> </a:t>
            </a:r>
            <a:r>
              <a:rPr lang="en-GB" sz="1700" err="1" smtClean="0"/>
              <a:t>tager</a:t>
            </a:r>
            <a:r>
              <a:rPr lang="en-GB" sz="1700" smtClean="0"/>
              <a:t> </a:t>
            </a:r>
            <a:r>
              <a:rPr lang="en-GB" sz="1700" err="1" smtClean="0"/>
              <a:t>udgangspunkt</a:t>
            </a:r>
            <a:r>
              <a:rPr lang="en-GB" sz="1700" smtClean="0"/>
              <a:t> </a:t>
            </a:r>
            <a:r>
              <a:rPr lang="en-GB" sz="1700" err="1" smtClean="0"/>
              <a:t>i</a:t>
            </a:r>
            <a:r>
              <a:rPr lang="en-GB" sz="1700" smtClean="0"/>
              <a:t> </a:t>
            </a:r>
            <a:r>
              <a:rPr lang="en-GB" sz="1700" err="1" smtClean="0"/>
              <a:t>anomalier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flerfaglighed</a:t>
            </a:r>
            <a:r>
              <a:rPr lang="en-GB" sz="1700" smtClean="0"/>
              <a:t/>
            </a:r>
            <a:br>
              <a:rPr lang="en-GB" sz="1700" smtClean="0"/>
            </a:br>
            <a:r>
              <a:rPr lang="en-GB" sz="1700" err="1" smtClean="0"/>
              <a:t>Centrale</a:t>
            </a:r>
            <a:r>
              <a:rPr lang="en-GB" sz="1700" smtClean="0"/>
              <a:t> </a:t>
            </a:r>
            <a:r>
              <a:rPr lang="en-GB" sz="1700" err="1" smtClean="0"/>
              <a:t>begreber</a:t>
            </a:r>
            <a:r>
              <a:rPr lang="en-GB" sz="1700" smtClean="0"/>
              <a:t>: </a:t>
            </a:r>
            <a:r>
              <a:rPr lang="en-GB" sz="1700" err="1" smtClean="0"/>
              <a:t>oplevede</a:t>
            </a:r>
            <a:r>
              <a:rPr lang="en-GB" sz="1700" smtClean="0"/>
              <a:t> </a:t>
            </a:r>
            <a:r>
              <a:rPr lang="en-GB" sz="1700" err="1" smtClean="0"/>
              <a:t>anomalier</a:t>
            </a:r>
            <a:r>
              <a:rPr lang="en-GB" sz="1700" smtClean="0"/>
              <a:t>, at </a:t>
            </a:r>
            <a:r>
              <a:rPr lang="en-GB" sz="1700" err="1" smtClean="0"/>
              <a:t>skabe</a:t>
            </a:r>
            <a:r>
              <a:rPr lang="en-GB" sz="1700" smtClean="0"/>
              <a:t> </a:t>
            </a:r>
            <a:r>
              <a:rPr lang="en-GB" sz="1700" err="1" smtClean="0"/>
              <a:t>nye</a:t>
            </a:r>
            <a:r>
              <a:rPr lang="en-GB" sz="1700" smtClean="0"/>
              <a:t> </a:t>
            </a:r>
            <a:r>
              <a:rPr lang="en-GB" sz="1700" err="1" smtClean="0"/>
              <a:t>muligheder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flerfaglig</a:t>
            </a:r>
            <a:r>
              <a:rPr lang="en-GB" sz="1700" smtClean="0"/>
              <a:t> dialog.  </a:t>
            </a:r>
            <a:r>
              <a:rPr lang="en-GB" sz="1700" err="1" smtClean="0"/>
              <a:t>Undervisningen</a:t>
            </a:r>
            <a:r>
              <a:rPr lang="en-GB" sz="1700" smtClean="0"/>
              <a:t> </a:t>
            </a:r>
            <a:r>
              <a:rPr lang="en-GB" sz="1700" err="1" smtClean="0"/>
              <a:t>har</a:t>
            </a:r>
            <a:r>
              <a:rPr lang="en-GB" sz="1700" smtClean="0"/>
              <a:t> </a:t>
            </a:r>
            <a:r>
              <a:rPr lang="en-GB" sz="1700" err="1" smtClean="0"/>
              <a:t>fokus</a:t>
            </a:r>
            <a:r>
              <a:rPr lang="en-GB" sz="1700" smtClean="0"/>
              <a:t> </a:t>
            </a:r>
            <a:r>
              <a:rPr lang="en-GB" sz="1700" err="1" smtClean="0"/>
              <a:t>på</a:t>
            </a:r>
            <a:r>
              <a:rPr lang="en-GB" sz="1700" smtClean="0"/>
              <a:t> at </a:t>
            </a:r>
            <a:r>
              <a:rPr lang="en-GB" sz="1700" err="1" smtClean="0"/>
              <a:t>oplukke</a:t>
            </a:r>
            <a:r>
              <a:rPr lang="en-GB" sz="1700" smtClean="0"/>
              <a:t> </a:t>
            </a:r>
            <a:r>
              <a:rPr lang="en-GB" sz="1700" err="1" smtClean="0"/>
              <a:t>anomalier</a:t>
            </a:r>
            <a:r>
              <a:rPr lang="en-GB" sz="1700" smtClean="0"/>
              <a:t> </a:t>
            </a:r>
            <a:r>
              <a:rPr lang="en-GB" sz="1700" err="1" smtClean="0"/>
              <a:t>gennem</a:t>
            </a:r>
            <a:r>
              <a:rPr lang="en-GB" sz="1700" smtClean="0"/>
              <a:t> </a:t>
            </a:r>
            <a:r>
              <a:rPr lang="en-GB" sz="1700" err="1" smtClean="0"/>
              <a:t>flerfaglig</a:t>
            </a:r>
            <a:r>
              <a:rPr lang="en-GB" sz="1700" smtClean="0"/>
              <a:t> dialog. </a:t>
            </a:r>
            <a:r>
              <a:rPr lang="en-GB" sz="1700" err="1" smtClean="0"/>
              <a:t>Kreativt</a:t>
            </a:r>
            <a:r>
              <a:rPr lang="en-GB" sz="1700" smtClean="0"/>
              <a:t> </a:t>
            </a:r>
            <a:r>
              <a:rPr lang="en-GB" sz="1700" err="1" smtClean="0"/>
              <a:t>analysearbejde</a:t>
            </a:r>
            <a:r>
              <a:rPr lang="en-GB" sz="1700" smtClean="0"/>
              <a:t> </a:t>
            </a:r>
            <a:r>
              <a:rPr lang="en-GB" sz="1700" err="1" smtClean="0"/>
              <a:t>ses</a:t>
            </a:r>
            <a:r>
              <a:rPr lang="en-GB" sz="1700" smtClean="0"/>
              <a:t> </a:t>
            </a:r>
            <a:r>
              <a:rPr lang="en-GB" sz="1700" err="1" smtClean="0"/>
              <a:t>som</a:t>
            </a:r>
            <a:r>
              <a:rPr lang="en-GB" sz="1700" smtClean="0"/>
              <a:t> </a:t>
            </a:r>
            <a:r>
              <a:rPr lang="en-GB" sz="1700" err="1" smtClean="0"/>
              <a:t>forudsætning</a:t>
            </a:r>
            <a:r>
              <a:rPr lang="en-GB" sz="1700" smtClean="0"/>
              <a:t> for, at </a:t>
            </a:r>
            <a:r>
              <a:rPr lang="en-GB" sz="1700" err="1" smtClean="0"/>
              <a:t>praksis</a:t>
            </a:r>
            <a:r>
              <a:rPr lang="en-GB" sz="1700" smtClean="0"/>
              <a:t>-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meningssystemer</a:t>
            </a:r>
            <a:r>
              <a:rPr lang="en-GB" sz="1700" smtClean="0"/>
              <a:t> </a:t>
            </a:r>
            <a:r>
              <a:rPr lang="en-GB" sz="1700" err="1" smtClean="0"/>
              <a:t>kan</a:t>
            </a:r>
            <a:r>
              <a:rPr lang="en-GB" sz="1700" smtClean="0"/>
              <a:t> </a:t>
            </a:r>
            <a:r>
              <a:rPr lang="en-GB" sz="1700" err="1" smtClean="0"/>
              <a:t>ændres</a:t>
            </a:r>
            <a:endParaRPr lang="en-GB" sz="1700" smtClean="0"/>
          </a:p>
          <a:p>
            <a:endParaRPr lang="en-GB" sz="1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4000" err="1" smtClean="0">
                <a:solidFill>
                  <a:srgbClr val="6CCCE2"/>
                </a:solidFill>
              </a:rPr>
              <a:t>Praksisprojekter</a:t>
            </a:r>
            <a:r>
              <a:rPr lang="en-GB" sz="4000" smtClean="0">
                <a:solidFill>
                  <a:srgbClr val="6CCCE2"/>
                </a:solidFill>
              </a:rPr>
              <a:t> </a:t>
            </a:r>
            <a:r>
              <a:rPr lang="en-GB" sz="4000" err="1" smtClean="0">
                <a:solidFill>
                  <a:srgbClr val="6CCCE2"/>
                </a:solidFill>
              </a:rPr>
              <a:t>er</a:t>
            </a:r>
            <a:r>
              <a:rPr lang="en-GB" sz="4000" smtClean="0">
                <a:solidFill>
                  <a:srgbClr val="6CCCE2"/>
                </a:solidFill>
              </a:rPr>
              <a:t> centrum </a:t>
            </a:r>
            <a:r>
              <a:rPr lang="en-GB" sz="4000" err="1" smtClean="0">
                <a:solidFill>
                  <a:srgbClr val="6CCCE2"/>
                </a:solidFill>
              </a:rPr>
              <a:t>i</a:t>
            </a:r>
            <a:r>
              <a:rPr lang="en-GB" sz="4000" smtClean="0">
                <a:solidFill>
                  <a:srgbClr val="6CCCE2"/>
                </a:solidFill>
              </a:rPr>
              <a:t> </a:t>
            </a:r>
            <a:r>
              <a:rPr lang="en-GB" sz="4000" err="1" smtClean="0">
                <a:solidFill>
                  <a:srgbClr val="6CCCE2"/>
                </a:solidFill>
              </a:rPr>
              <a:t>entreprenørskabsundervisning</a:t>
            </a:r>
            <a:endParaRPr lang="en-GB" sz="4000">
              <a:solidFill>
                <a:srgbClr val="6CCCE2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1700" b="1" err="1" smtClean="0"/>
              <a:t>Individuelle</a:t>
            </a:r>
            <a:r>
              <a:rPr lang="en-GB" sz="1700" b="1" smtClean="0"/>
              <a:t> </a:t>
            </a:r>
            <a:r>
              <a:rPr lang="en-GB" sz="1700" b="1" err="1" smtClean="0"/>
              <a:t>eller</a:t>
            </a:r>
            <a:r>
              <a:rPr lang="en-GB" sz="1700" b="1" smtClean="0"/>
              <a:t> </a:t>
            </a:r>
            <a:r>
              <a:rPr lang="en-GB" sz="1700" b="1" err="1" smtClean="0"/>
              <a:t>fællesprojekter</a:t>
            </a:r>
            <a:endParaRPr lang="en-GB" sz="1700" b="1" smtClean="0"/>
          </a:p>
          <a:p>
            <a:pPr marL="0" indent="0" algn="l">
              <a:spcAft>
                <a:spcPts val="600"/>
              </a:spcAft>
              <a:buNone/>
            </a:pPr>
            <a:r>
              <a:rPr lang="en-GB" sz="1700" err="1" smtClean="0"/>
              <a:t>Fællesprojekter</a:t>
            </a:r>
            <a:r>
              <a:rPr lang="en-GB" sz="1700" smtClean="0"/>
              <a:t> </a:t>
            </a:r>
            <a:r>
              <a:rPr lang="en-GB" sz="1700" err="1" smtClean="0"/>
              <a:t>er</a:t>
            </a:r>
            <a:r>
              <a:rPr lang="en-GB" sz="1700" smtClean="0"/>
              <a:t> at </a:t>
            </a:r>
            <a:r>
              <a:rPr lang="en-GB" sz="1700" err="1" smtClean="0"/>
              <a:t>foretrække</a:t>
            </a:r>
            <a:r>
              <a:rPr lang="en-GB" sz="1700" smtClean="0"/>
              <a:t> </a:t>
            </a:r>
            <a:r>
              <a:rPr lang="en-GB" sz="1700" err="1" smtClean="0"/>
              <a:t>frem</a:t>
            </a:r>
            <a:r>
              <a:rPr lang="en-GB" sz="1700" smtClean="0"/>
              <a:t> for </a:t>
            </a:r>
            <a:r>
              <a:rPr lang="en-GB" sz="1700" err="1" smtClean="0"/>
              <a:t>individuelle</a:t>
            </a:r>
            <a:r>
              <a:rPr lang="en-GB" sz="1700" smtClean="0"/>
              <a:t> </a:t>
            </a:r>
            <a:r>
              <a:rPr lang="en-GB" sz="1700" err="1" smtClean="0"/>
              <a:t>projekter</a:t>
            </a:r>
            <a:r>
              <a:rPr lang="en-GB" sz="1700" smtClean="0"/>
              <a:t>.  </a:t>
            </a:r>
            <a:br>
              <a:rPr lang="en-GB" sz="1700" smtClean="0"/>
            </a:br>
            <a:r>
              <a:rPr lang="en-GB" sz="1700" err="1" smtClean="0"/>
              <a:t>Undervisningen</a:t>
            </a:r>
            <a:r>
              <a:rPr lang="en-GB" sz="1700" smtClean="0"/>
              <a:t> </a:t>
            </a:r>
            <a:r>
              <a:rPr lang="en-GB" sz="1700" err="1" smtClean="0"/>
              <a:t>bør</a:t>
            </a:r>
            <a:r>
              <a:rPr lang="en-GB" sz="1700" smtClean="0"/>
              <a:t> </a:t>
            </a:r>
            <a:r>
              <a:rPr lang="en-GB" sz="1700" err="1" smtClean="0"/>
              <a:t>skabe</a:t>
            </a:r>
            <a:r>
              <a:rPr lang="en-GB" sz="1700" smtClean="0"/>
              <a:t> </a:t>
            </a:r>
            <a:r>
              <a:rPr lang="en-GB" sz="1700" err="1" smtClean="0"/>
              <a:t>individuel</a:t>
            </a:r>
            <a:r>
              <a:rPr lang="en-GB" sz="1700" smtClean="0"/>
              <a:t> </a:t>
            </a:r>
            <a:r>
              <a:rPr lang="en-GB" sz="1700" err="1" smtClean="0"/>
              <a:t>tilslutning</a:t>
            </a:r>
            <a:r>
              <a:rPr lang="en-GB" sz="1700" smtClean="0"/>
              <a:t> </a:t>
            </a:r>
            <a:r>
              <a:rPr lang="en-GB" sz="1700" err="1" smtClean="0"/>
              <a:t>til</a:t>
            </a:r>
            <a:r>
              <a:rPr lang="en-GB" sz="1700" smtClean="0"/>
              <a:t> </a:t>
            </a:r>
            <a:r>
              <a:rPr lang="en-GB" sz="1700" err="1" smtClean="0"/>
              <a:t>fællesprojekter</a:t>
            </a:r>
            <a:r>
              <a:rPr lang="en-GB" sz="1700" smtClean="0"/>
              <a:t> </a:t>
            </a:r>
            <a:br>
              <a:rPr lang="en-GB" sz="1700" smtClean="0"/>
            </a:br>
            <a:r>
              <a:rPr lang="en-GB" sz="1700" smtClean="0"/>
              <a:t>(</a:t>
            </a:r>
            <a:r>
              <a:rPr lang="en-GB" sz="1700" err="1" smtClean="0"/>
              <a:t>uanset</a:t>
            </a:r>
            <a:r>
              <a:rPr lang="en-GB" sz="1700" smtClean="0"/>
              <a:t> </a:t>
            </a:r>
            <a:r>
              <a:rPr lang="en-GB" sz="1700" err="1" smtClean="0"/>
              <a:t>aktuel</a:t>
            </a:r>
            <a:r>
              <a:rPr lang="en-GB" sz="1700" smtClean="0"/>
              <a:t> </a:t>
            </a:r>
            <a:r>
              <a:rPr lang="en-GB" sz="1700" err="1" smtClean="0"/>
              <a:t>lærings</a:t>
            </a:r>
            <a:r>
              <a:rPr lang="en-GB" sz="1700" smtClean="0"/>
              <a:t>-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undervisningskultur</a:t>
            </a:r>
            <a:r>
              <a:rPr lang="en-GB" sz="1700" smtClean="0"/>
              <a:t> </a:t>
            </a:r>
            <a:r>
              <a:rPr lang="en-GB" sz="1700" err="1" smtClean="0"/>
              <a:t>udgør</a:t>
            </a:r>
            <a:r>
              <a:rPr lang="en-GB" sz="1700" smtClean="0"/>
              <a:t> </a:t>
            </a:r>
            <a:r>
              <a:rPr lang="en-GB" sz="1700" err="1" smtClean="0"/>
              <a:t>barrierer</a:t>
            </a:r>
            <a:r>
              <a:rPr lang="en-GB" sz="1700" smtClean="0"/>
              <a:t> </a:t>
            </a:r>
            <a:r>
              <a:rPr lang="en-GB" sz="1700" err="1" smtClean="0"/>
              <a:t>herfor</a:t>
            </a:r>
            <a:r>
              <a:rPr lang="en-GB" sz="1700" smtClean="0"/>
              <a:t>).  </a:t>
            </a:r>
            <a:br>
              <a:rPr lang="en-GB" sz="1700" smtClean="0"/>
            </a:br>
            <a:r>
              <a:rPr lang="en-GB" sz="1700" smtClean="0"/>
              <a:t>Café – </a:t>
            </a:r>
            <a:r>
              <a:rPr lang="en-GB" sz="1700" err="1" smtClean="0"/>
              <a:t>modellen</a:t>
            </a:r>
            <a:r>
              <a:rPr lang="en-GB" sz="1700" smtClean="0"/>
              <a:t> </a:t>
            </a:r>
            <a:r>
              <a:rPr lang="en-GB" sz="1700" err="1" smtClean="0"/>
              <a:t>kan</a:t>
            </a:r>
            <a:r>
              <a:rPr lang="en-GB" sz="1700" smtClean="0"/>
              <a:t> </a:t>
            </a:r>
            <a:r>
              <a:rPr lang="en-GB" sz="1700" err="1" smtClean="0"/>
              <a:t>hjælpe</a:t>
            </a:r>
            <a:r>
              <a:rPr lang="en-GB" sz="1700" smtClean="0"/>
              <a:t> </a:t>
            </a:r>
            <a:r>
              <a:rPr lang="en-GB" sz="1700" err="1" smtClean="0"/>
              <a:t>udviklingen</a:t>
            </a:r>
            <a:r>
              <a:rPr lang="en-GB" sz="1700" smtClean="0"/>
              <a:t> </a:t>
            </a:r>
            <a:r>
              <a:rPr lang="en-GB" sz="1700" err="1" smtClean="0"/>
              <a:t>på</a:t>
            </a:r>
            <a:r>
              <a:rPr lang="en-GB" sz="1700" smtClean="0"/>
              <a:t> </a:t>
            </a:r>
            <a:r>
              <a:rPr lang="en-GB" sz="1700" err="1" smtClean="0"/>
              <a:t>vej</a:t>
            </a:r>
            <a:r>
              <a:rPr lang="en-GB" sz="1700" smtClean="0"/>
              <a:t>.  </a:t>
            </a:r>
          </a:p>
          <a:p>
            <a:pPr marL="0" indent="0" algn="l">
              <a:buNone/>
            </a:pPr>
            <a:r>
              <a:rPr lang="en-GB" sz="1700" b="1" err="1" smtClean="0"/>
              <a:t>Projekternes</a:t>
            </a:r>
            <a:r>
              <a:rPr lang="en-GB" sz="1700" b="1" smtClean="0"/>
              <a:t> </a:t>
            </a:r>
            <a:r>
              <a:rPr lang="en-GB" sz="1700" b="1" err="1" smtClean="0"/>
              <a:t>sociokulturelle</a:t>
            </a:r>
            <a:r>
              <a:rPr lang="en-GB" sz="1700" b="1" smtClean="0"/>
              <a:t> </a:t>
            </a:r>
            <a:r>
              <a:rPr lang="en-GB" sz="1700" b="1" err="1" smtClean="0"/>
              <a:t>forankring</a:t>
            </a:r>
            <a:endParaRPr lang="en-GB" sz="1700" b="1" smtClean="0"/>
          </a:p>
          <a:p>
            <a:pPr marL="0" indent="0" algn="l">
              <a:spcAft>
                <a:spcPts val="600"/>
              </a:spcAft>
              <a:buNone/>
            </a:pPr>
            <a:r>
              <a:rPr lang="en-GB" sz="1700" err="1" smtClean="0"/>
              <a:t>Projekterne</a:t>
            </a:r>
            <a:r>
              <a:rPr lang="en-GB" sz="1700" smtClean="0"/>
              <a:t> </a:t>
            </a:r>
            <a:r>
              <a:rPr lang="en-GB" sz="1700" err="1" smtClean="0"/>
              <a:t>skal</a:t>
            </a:r>
            <a:r>
              <a:rPr lang="en-GB" sz="1700" smtClean="0"/>
              <a:t> </a:t>
            </a:r>
            <a:r>
              <a:rPr lang="en-GB" sz="1700" err="1" smtClean="0"/>
              <a:t>være</a:t>
            </a:r>
            <a:r>
              <a:rPr lang="en-GB" sz="1700" smtClean="0"/>
              <a:t> </a:t>
            </a:r>
            <a:r>
              <a:rPr lang="en-GB" sz="1700" err="1" smtClean="0"/>
              <a:t>realistiske</a:t>
            </a:r>
            <a:r>
              <a:rPr lang="en-GB" sz="1700" smtClean="0"/>
              <a:t>. </a:t>
            </a:r>
            <a:r>
              <a:rPr lang="en-GB" sz="1700" err="1" smtClean="0"/>
              <a:t>Deres</a:t>
            </a:r>
            <a:r>
              <a:rPr lang="en-GB" sz="1700" smtClean="0"/>
              <a:t> </a:t>
            </a:r>
            <a:r>
              <a:rPr lang="en-GB" sz="1700" err="1" smtClean="0"/>
              <a:t>afsæt</a:t>
            </a:r>
            <a:r>
              <a:rPr lang="en-GB" sz="1700" smtClean="0"/>
              <a:t> </a:t>
            </a:r>
            <a:r>
              <a:rPr lang="en-GB" sz="1700" err="1" smtClean="0"/>
              <a:t>er</a:t>
            </a:r>
            <a:r>
              <a:rPr lang="en-GB" sz="1700" smtClean="0"/>
              <a:t> </a:t>
            </a:r>
            <a:r>
              <a:rPr lang="en-GB" sz="1700" err="1" smtClean="0"/>
              <a:t>oplevede</a:t>
            </a:r>
            <a:r>
              <a:rPr lang="en-GB" sz="1700" smtClean="0"/>
              <a:t> disharmonier </a:t>
            </a:r>
            <a:br>
              <a:rPr lang="en-GB" sz="1700" smtClean="0"/>
            </a:br>
            <a:r>
              <a:rPr lang="en-GB" sz="1700" err="1" smtClean="0"/>
              <a:t>indlejret</a:t>
            </a:r>
            <a:r>
              <a:rPr lang="en-GB" sz="1700" smtClean="0"/>
              <a:t> </a:t>
            </a:r>
            <a:r>
              <a:rPr lang="en-GB" sz="1700" err="1" smtClean="0"/>
              <a:t>i</a:t>
            </a:r>
            <a:r>
              <a:rPr lang="en-GB" sz="1700" smtClean="0"/>
              <a:t> et </a:t>
            </a:r>
            <a:r>
              <a:rPr lang="en-GB" sz="1700" err="1" smtClean="0"/>
              <a:t>praksisfelt</a:t>
            </a:r>
            <a:r>
              <a:rPr lang="en-GB" sz="1700" smtClean="0"/>
              <a:t>. </a:t>
            </a:r>
            <a:r>
              <a:rPr lang="en-GB" sz="1700" err="1" smtClean="0"/>
              <a:t>Handlingsstrukturer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 </a:t>
            </a:r>
            <a:r>
              <a:rPr lang="en-GB" sz="1700" err="1" smtClean="0"/>
              <a:t>meningssystemer</a:t>
            </a:r>
            <a:r>
              <a:rPr lang="en-GB" sz="1700" smtClean="0"/>
              <a:t> </a:t>
            </a:r>
            <a:r>
              <a:rPr lang="en-GB" sz="1700" err="1" smtClean="0"/>
              <a:t>i</a:t>
            </a:r>
            <a:r>
              <a:rPr lang="en-GB" sz="1700" smtClean="0"/>
              <a:t> </a:t>
            </a:r>
            <a:r>
              <a:rPr lang="en-GB" sz="1700" err="1" smtClean="0"/>
              <a:t>praksisfeltet</a:t>
            </a:r>
            <a:r>
              <a:rPr lang="en-GB" sz="1700" smtClean="0"/>
              <a:t> </a:t>
            </a:r>
            <a:r>
              <a:rPr lang="en-GB" sz="1700" err="1" smtClean="0"/>
              <a:t>udforskes</a:t>
            </a:r>
            <a:r>
              <a:rPr lang="en-GB" sz="1700" smtClean="0"/>
              <a:t> </a:t>
            </a:r>
            <a:r>
              <a:rPr lang="en-GB" sz="1700" err="1" smtClean="0"/>
              <a:t>mhp</a:t>
            </a:r>
            <a:r>
              <a:rPr lang="en-GB" sz="1700" smtClean="0"/>
              <a:t> at </a:t>
            </a:r>
            <a:r>
              <a:rPr lang="en-GB" sz="1700" err="1" smtClean="0"/>
              <a:t>udvikle</a:t>
            </a:r>
            <a:r>
              <a:rPr lang="en-GB" sz="1700" smtClean="0"/>
              <a:t> </a:t>
            </a:r>
            <a:r>
              <a:rPr lang="en-GB" sz="1700" err="1" smtClean="0"/>
              <a:t>bæredygtige</a:t>
            </a:r>
            <a:r>
              <a:rPr lang="en-GB" sz="1700" smtClean="0"/>
              <a:t> </a:t>
            </a:r>
            <a:r>
              <a:rPr lang="en-GB" sz="1700" err="1" smtClean="0"/>
              <a:t>idéer</a:t>
            </a:r>
            <a:r>
              <a:rPr lang="en-GB" sz="1700" smtClean="0"/>
              <a:t> </a:t>
            </a:r>
            <a:r>
              <a:rPr lang="en-GB" sz="1700" err="1" smtClean="0"/>
              <a:t>til</a:t>
            </a:r>
            <a:r>
              <a:rPr lang="en-GB" sz="1700" smtClean="0"/>
              <a:t> </a:t>
            </a:r>
            <a:r>
              <a:rPr lang="en-GB" sz="1700" err="1" smtClean="0"/>
              <a:t>praksis</a:t>
            </a:r>
            <a:r>
              <a:rPr lang="en-GB" sz="1700" smtClean="0"/>
              <a:t>- </a:t>
            </a:r>
            <a:r>
              <a:rPr lang="en-GB" sz="1700" err="1" smtClean="0"/>
              <a:t>projekter</a:t>
            </a:r>
            <a:r>
              <a:rPr lang="en-GB" sz="1700" smtClean="0"/>
              <a:t>. </a:t>
            </a:r>
            <a:r>
              <a:rPr lang="en-GB" sz="1700" err="1" smtClean="0"/>
              <a:t>Vilde</a:t>
            </a:r>
            <a:r>
              <a:rPr lang="en-GB" sz="1700" smtClean="0"/>
              <a:t> </a:t>
            </a:r>
            <a:r>
              <a:rPr lang="en-GB" sz="1700" err="1" smtClean="0"/>
              <a:t>idéer</a:t>
            </a:r>
            <a:r>
              <a:rPr lang="en-GB" sz="1700" smtClean="0"/>
              <a:t> </a:t>
            </a:r>
            <a:r>
              <a:rPr lang="en-GB" sz="1700" err="1" smtClean="0"/>
              <a:t>er</a:t>
            </a:r>
            <a:r>
              <a:rPr lang="en-GB" sz="1700" smtClean="0"/>
              <a:t> </a:t>
            </a:r>
            <a:r>
              <a:rPr lang="en-GB" sz="1700" err="1" smtClean="0"/>
              <a:t>gode</a:t>
            </a:r>
            <a:r>
              <a:rPr lang="en-GB" sz="1700" smtClean="0"/>
              <a:t>, - </a:t>
            </a:r>
            <a:r>
              <a:rPr lang="en-GB" sz="1700" err="1" smtClean="0"/>
              <a:t>ikke</a:t>
            </a:r>
            <a:r>
              <a:rPr lang="en-GB" sz="1700" smtClean="0"/>
              <a:t> </a:t>
            </a:r>
            <a:r>
              <a:rPr lang="en-GB" sz="1700" err="1" smtClean="0"/>
              <a:t>som</a:t>
            </a:r>
            <a:r>
              <a:rPr lang="en-GB" sz="1700" smtClean="0"/>
              <a:t> </a:t>
            </a:r>
            <a:r>
              <a:rPr lang="en-GB" sz="1700" err="1" smtClean="0"/>
              <a:t>geniale</a:t>
            </a:r>
            <a:r>
              <a:rPr lang="en-GB" sz="1700" smtClean="0"/>
              <a:t> </a:t>
            </a:r>
            <a:r>
              <a:rPr lang="en-GB" sz="1700" err="1" smtClean="0"/>
              <a:t>indfald</a:t>
            </a:r>
            <a:r>
              <a:rPr lang="en-GB" sz="1700" smtClean="0"/>
              <a:t>, men </a:t>
            </a:r>
            <a:r>
              <a:rPr lang="en-GB" sz="1700" err="1" smtClean="0"/>
              <a:t>som</a:t>
            </a:r>
            <a:r>
              <a:rPr lang="en-GB" sz="1700" smtClean="0"/>
              <a:t> </a:t>
            </a:r>
            <a:r>
              <a:rPr lang="en-GB" sz="1700" err="1" smtClean="0"/>
              <a:t>råstof</a:t>
            </a:r>
            <a:r>
              <a:rPr lang="en-GB" sz="1700" smtClean="0"/>
              <a:t> </a:t>
            </a:r>
            <a:r>
              <a:rPr lang="en-GB" sz="1700" err="1" smtClean="0"/>
              <a:t>til</a:t>
            </a:r>
            <a:r>
              <a:rPr lang="en-GB" sz="1700" smtClean="0"/>
              <a:t> at </a:t>
            </a:r>
            <a:r>
              <a:rPr lang="en-GB" sz="1700" err="1" smtClean="0"/>
              <a:t>arbejde</a:t>
            </a:r>
            <a:r>
              <a:rPr lang="en-GB" sz="1700" smtClean="0"/>
              <a:t> med  </a:t>
            </a:r>
            <a:r>
              <a:rPr lang="en-GB" sz="1700" err="1" smtClean="0"/>
              <a:t>anomalierne</a:t>
            </a:r>
            <a:r>
              <a:rPr lang="en-GB" sz="1700" smtClean="0"/>
              <a:t> </a:t>
            </a:r>
            <a:br>
              <a:rPr lang="en-GB" sz="1700" smtClean="0"/>
            </a:br>
            <a:r>
              <a:rPr lang="en-GB" sz="1700" smtClean="0"/>
              <a:t>SKUB – </a:t>
            </a:r>
            <a:r>
              <a:rPr lang="en-GB" sz="1700" err="1" smtClean="0"/>
              <a:t>Modellen</a:t>
            </a:r>
            <a:r>
              <a:rPr lang="en-GB" sz="1700" smtClean="0"/>
              <a:t> </a:t>
            </a:r>
            <a:r>
              <a:rPr lang="en-GB" sz="1700" err="1" smtClean="0"/>
              <a:t>hjælper</a:t>
            </a:r>
            <a:r>
              <a:rPr lang="en-GB" sz="1700" smtClean="0"/>
              <a:t> </a:t>
            </a:r>
            <a:r>
              <a:rPr lang="en-GB" sz="1700" err="1" smtClean="0"/>
              <a:t>videre</a:t>
            </a:r>
            <a:r>
              <a:rPr lang="en-GB" sz="1700" smtClean="0"/>
              <a:t>.</a:t>
            </a:r>
          </a:p>
          <a:p>
            <a:pPr marL="0" indent="0" algn="l">
              <a:spcAft>
                <a:spcPts val="600"/>
              </a:spcAft>
              <a:buNone/>
            </a:pPr>
            <a:r>
              <a:rPr lang="en-GB" sz="1700" b="1" err="1" smtClean="0"/>
              <a:t>Facit</a:t>
            </a:r>
            <a:r>
              <a:rPr lang="en-GB" sz="1700" b="1" smtClean="0"/>
              <a:t>: </a:t>
            </a:r>
            <a:r>
              <a:rPr lang="en-GB" sz="1700" err="1" smtClean="0"/>
              <a:t>Idéernes</a:t>
            </a:r>
            <a:r>
              <a:rPr lang="en-GB" sz="1700" smtClean="0"/>
              <a:t> </a:t>
            </a:r>
            <a:r>
              <a:rPr lang="en-GB" sz="1700" err="1" smtClean="0"/>
              <a:t>sociokulturelle</a:t>
            </a:r>
            <a:r>
              <a:rPr lang="en-GB" sz="1700" smtClean="0"/>
              <a:t> </a:t>
            </a:r>
            <a:r>
              <a:rPr lang="en-GB" sz="1700" err="1" smtClean="0"/>
              <a:t>forankring</a:t>
            </a:r>
            <a:r>
              <a:rPr lang="en-GB" sz="1700" smtClean="0"/>
              <a:t> </a:t>
            </a:r>
            <a:r>
              <a:rPr lang="en-GB" sz="1700" err="1" smtClean="0"/>
              <a:t>gøres</a:t>
            </a:r>
            <a:r>
              <a:rPr lang="en-GB" sz="1700" smtClean="0"/>
              <a:t> </a:t>
            </a:r>
            <a:r>
              <a:rPr lang="en-GB" sz="1700" err="1" smtClean="0"/>
              <a:t>løbende</a:t>
            </a:r>
            <a:r>
              <a:rPr lang="en-GB" sz="1700" smtClean="0"/>
              <a:t> robust </a:t>
            </a:r>
            <a:r>
              <a:rPr lang="en-GB" sz="1700" err="1" smtClean="0"/>
              <a:t>i</a:t>
            </a:r>
            <a:r>
              <a:rPr lang="en-GB" sz="1700" smtClean="0"/>
              <a:t> </a:t>
            </a:r>
            <a:r>
              <a:rPr lang="en-GB" sz="1700" err="1" smtClean="0"/>
              <a:t>veksel-virkning</a:t>
            </a:r>
            <a:r>
              <a:rPr lang="en-GB" sz="1700" smtClean="0"/>
              <a:t>  </a:t>
            </a:r>
            <a:r>
              <a:rPr lang="en-GB" sz="1700" err="1" smtClean="0"/>
              <a:t>mellem</a:t>
            </a:r>
            <a:r>
              <a:rPr lang="en-GB" sz="1700" smtClean="0"/>
              <a:t> analyse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kontekst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analyse </a:t>
            </a:r>
            <a:r>
              <a:rPr lang="en-GB" sz="1700" err="1" smtClean="0"/>
              <a:t>af</a:t>
            </a:r>
            <a:r>
              <a:rPr lang="en-GB" sz="1700" smtClean="0"/>
              <a:t> </a:t>
            </a:r>
            <a:r>
              <a:rPr lang="en-GB" sz="1700" err="1" smtClean="0"/>
              <a:t>handlinger</a:t>
            </a:r>
            <a:endParaRPr lang="en-GB" sz="1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mtClean="0">
                <a:solidFill>
                  <a:srgbClr val="6CCCE2"/>
                </a:solidFill>
              </a:rPr>
              <a:t>At </a:t>
            </a:r>
            <a:r>
              <a:rPr lang="en-GB" err="1" smtClean="0">
                <a:solidFill>
                  <a:srgbClr val="6CCCE2"/>
                </a:solidFill>
              </a:rPr>
              <a:t>arbejde</a:t>
            </a:r>
            <a:r>
              <a:rPr lang="en-GB" smtClean="0">
                <a:solidFill>
                  <a:srgbClr val="6CCCE2"/>
                </a:solidFill>
              </a:rPr>
              <a:t> med </a:t>
            </a:r>
            <a:r>
              <a:rPr lang="en-GB" err="1" smtClean="0">
                <a:solidFill>
                  <a:srgbClr val="6CCCE2"/>
                </a:solidFill>
              </a:rPr>
              <a:t>anomalier</a:t>
            </a:r>
            <a:endParaRPr lang="en-GB">
              <a:solidFill>
                <a:srgbClr val="6CCCE2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en-GB" err="1" smtClean="0"/>
              <a:t>Oplevede</a:t>
            </a:r>
            <a:r>
              <a:rPr lang="en-GB" b="1" smtClean="0"/>
              <a:t> disharmonier </a:t>
            </a:r>
            <a:r>
              <a:rPr lang="en-GB" err="1" smtClean="0"/>
              <a:t>kan</a:t>
            </a:r>
            <a:r>
              <a:rPr lang="en-GB" smtClean="0"/>
              <a:t> </a:t>
            </a:r>
            <a:r>
              <a:rPr lang="en-GB" err="1" smtClean="0"/>
              <a:t>defineres</a:t>
            </a:r>
            <a:r>
              <a:rPr lang="en-GB" smtClean="0"/>
              <a:t> </a:t>
            </a:r>
            <a:r>
              <a:rPr lang="en-GB" err="1" smtClean="0"/>
              <a:t>som</a:t>
            </a:r>
            <a:r>
              <a:rPr lang="en-GB" smtClean="0"/>
              <a:t> </a:t>
            </a:r>
            <a:r>
              <a:rPr lang="en-GB" err="1" smtClean="0"/>
              <a:t>forskel</a:t>
            </a:r>
            <a:r>
              <a:rPr lang="en-GB" smtClean="0"/>
              <a:t> </a:t>
            </a:r>
            <a:r>
              <a:rPr lang="en-GB" err="1" smtClean="0"/>
              <a:t>mellem</a:t>
            </a:r>
            <a:r>
              <a:rPr lang="en-GB" smtClean="0"/>
              <a:t> </a:t>
            </a:r>
            <a:r>
              <a:rPr lang="en-GB" err="1" smtClean="0"/>
              <a:t>det</a:t>
            </a:r>
            <a:r>
              <a:rPr lang="en-GB" smtClean="0"/>
              <a:t>, man </a:t>
            </a:r>
            <a:r>
              <a:rPr lang="en-GB" err="1" smtClean="0"/>
              <a:t>mener</a:t>
            </a:r>
            <a:r>
              <a:rPr lang="en-GB" smtClean="0"/>
              <a:t> man </a:t>
            </a:r>
            <a:r>
              <a:rPr lang="en-GB" err="1" smtClean="0"/>
              <a:t>gør</a:t>
            </a:r>
            <a:r>
              <a:rPr lang="en-GB" smtClean="0"/>
              <a:t>, </a:t>
            </a:r>
            <a:r>
              <a:rPr lang="en-GB" err="1" smtClean="0"/>
              <a:t>og</a:t>
            </a:r>
            <a:r>
              <a:rPr lang="en-GB" smtClean="0"/>
              <a:t> </a:t>
            </a:r>
            <a:r>
              <a:rPr lang="en-GB" err="1" smtClean="0"/>
              <a:t>det</a:t>
            </a:r>
            <a:r>
              <a:rPr lang="en-GB" smtClean="0"/>
              <a:t>, man rent </a:t>
            </a:r>
            <a:r>
              <a:rPr lang="en-GB" err="1" smtClean="0"/>
              <a:t>faktisk</a:t>
            </a:r>
            <a:r>
              <a:rPr lang="en-GB" smtClean="0"/>
              <a:t> </a:t>
            </a:r>
            <a:r>
              <a:rPr lang="en-GB" err="1" smtClean="0"/>
              <a:t>gør</a:t>
            </a:r>
            <a:r>
              <a:rPr lang="en-GB" smtClean="0"/>
              <a:t>. Disharmonier </a:t>
            </a:r>
            <a:r>
              <a:rPr lang="en-GB" err="1" smtClean="0"/>
              <a:t>bliver</a:t>
            </a:r>
            <a:r>
              <a:rPr lang="en-GB" smtClean="0"/>
              <a:t> </a:t>
            </a:r>
            <a:r>
              <a:rPr lang="en-GB" err="1" smtClean="0"/>
              <a:t>til</a:t>
            </a:r>
            <a:r>
              <a:rPr lang="en-GB" smtClean="0"/>
              <a:t> </a:t>
            </a:r>
            <a:r>
              <a:rPr lang="en-GB" b="1" err="1" smtClean="0"/>
              <a:t>anomalier</a:t>
            </a:r>
            <a:r>
              <a:rPr lang="en-GB" smtClean="0"/>
              <a:t>, </a:t>
            </a:r>
            <a:r>
              <a:rPr lang="en-GB" err="1" smtClean="0"/>
              <a:t>når</a:t>
            </a:r>
            <a:r>
              <a:rPr lang="en-GB" smtClean="0"/>
              <a:t> </a:t>
            </a:r>
            <a:r>
              <a:rPr lang="en-GB" err="1" smtClean="0"/>
              <a:t>tilstanden</a:t>
            </a:r>
            <a:r>
              <a:rPr lang="en-GB" smtClean="0"/>
              <a:t> </a:t>
            </a:r>
            <a:r>
              <a:rPr lang="en-GB" err="1" smtClean="0"/>
              <a:t>opleves</a:t>
            </a:r>
            <a:r>
              <a:rPr lang="en-GB" smtClean="0"/>
              <a:t> </a:t>
            </a:r>
            <a:r>
              <a:rPr lang="en-GB" err="1" smtClean="0"/>
              <a:t>af</a:t>
            </a:r>
            <a:r>
              <a:rPr lang="en-GB" smtClean="0"/>
              <a:t> </a:t>
            </a:r>
            <a:r>
              <a:rPr lang="en-GB" err="1" smtClean="0"/>
              <a:t>flere</a:t>
            </a:r>
            <a:r>
              <a:rPr lang="en-GB" smtClean="0"/>
              <a:t> </a:t>
            </a:r>
            <a:r>
              <a:rPr lang="en-GB" err="1" smtClean="0"/>
              <a:t>personer</a:t>
            </a:r>
            <a:r>
              <a:rPr lang="en-GB" smtClean="0"/>
              <a:t> </a:t>
            </a:r>
            <a:r>
              <a:rPr lang="en-GB" err="1" smtClean="0"/>
              <a:t>og</a:t>
            </a:r>
            <a:r>
              <a:rPr lang="en-GB" smtClean="0"/>
              <a:t> </a:t>
            </a:r>
            <a:r>
              <a:rPr lang="en-GB" err="1" smtClean="0"/>
              <a:t>i</a:t>
            </a:r>
            <a:r>
              <a:rPr lang="en-GB" smtClean="0"/>
              <a:t> </a:t>
            </a:r>
            <a:r>
              <a:rPr lang="en-GB" err="1" smtClean="0"/>
              <a:t>flere</a:t>
            </a:r>
            <a:r>
              <a:rPr lang="en-GB" smtClean="0"/>
              <a:t> </a:t>
            </a:r>
            <a:r>
              <a:rPr lang="en-GB" err="1" smtClean="0"/>
              <a:t>situationer</a:t>
            </a:r>
            <a:r>
              <a:rPr lang="en-GB" smtClean="0"/>
              <a:t>, </a:t>
            </a:r>
            <a:r>
              <a:rPr lang="en-GB" err="1" smtClean="0"/>
              <a:t>f.eks</a:t>
            </a:r>
            <a:r>
              <a:rPr lang="en-GB" smtClean="0"/>
              <a:t>.</a:t>
            </a:r>
          </a:p>
          <a:p>
            <a:pPr algn="l"/>
            <a:endParaRPr lang="en-GB" smtClean="0"/>
          </a:p>
          <a:p>
            <a:pPr marL="457200" indent="-457200" algn="l">
              <a:buFont typeface="+mj-lt"/>
              <a:buAutoNum type="arabicPeriod"/>
            </a:pPr>
            <a:r>
              <a:rPr lang="en-GB" smtClean="0"/>
              <a:t>Kan </a:t>
            </a:r>
            <a:r>
              <a:rPr lang="en-GB" err="1" smtClean="0"/>
              <a:t>skønlitteraturen</a:t>
            </a:r>
            <a:r>
              <a:rPr lang="en-GB" smtClean="0"/>
              <a:t> </a:t>
            </a:r>
            <a:r>
              <a:rPr lang="en-GB" err="1" smtClean="0"/>
              <a:t>bygge</a:t>
            </a:r>
            <a:r>
              <a:rPr lang="en-GB" smtClean="0"/>
              <a:t> bro </a:t>
            </a:r>
            <a:r>
              <a:rPr lang="en-GB" err="1" smtClean="0"/>
              <a:t>mellem</a:t>
            </a:r>
            <a:r>
              <a:rPr lang="en-GB" smtClean="0"/>
              <a:t> </a:t>
            </a:r>
            <a:r>
              <a:rPr lang="en-GB" err="1" smtClean="0"/>
              <a:t>kulturer</a:t>
            </a:r>
            <a:r>
              <a:rPr lang="en-GB" smtClean="0"/>
              <a:t>? </a:t>
            </a:r>
            <a:r>
              <a:rPr lang="en-GB" err="1" smtClean="0"/>
              <a:t>Hvordan</a:t>
            </a:r>
            <a:r>
              <a:rPr lang="en-GB" smtClean="0"/>
              <a:t> </a:t>
            </a:r>
            <a:r>
              <a:rPr lang="en-GB" err="1" smtClean="0"/>
              <a:t>kan</a:t>
            </a:r>
            <a:r>
              <a:rPr lang="en-GB" smtClean="0"/>
              <a:t> </a:t>
            </a:r>
            <a:r>
              <a:rPr lang="en-GB" err="1" smtClean="0"/>
              <a:t>litteratur</a:t>
            </a:r>
            <a:r>
              <a:rPr lang="en-GB" smtClean="0"/>
              <a:t> </a:t>
            </a:r>
            <a:r>
              <a:rPr lang="en-GB" err="1" smtClean="0"/>
              <a:t>bidrage</a:t>
            </a:r>
            <a:r>
              <a:rPr lang="en-GB" smtClean="0"/>
              <a:t> </a:t>
            </a:r>
            <a:r>
              <a:rPr lang="en-GB" err="1" smtClean="0"/>
              <a:t>til</a:t>
            </a:r>
            <a:r>
              <a:rPr lang="en-GB" smtClean="0"/>
              <a:t> at </a:t>
            </a:r>
            <a:r>
              <a:rPr lang="en-GB" err="1" smtClean="0"/>
              <a:t>forskellige</a:t>
            </a:r>
            <a:r>
              <a:rPr lang="en-GB" smtClean="0"/>
              <a:t> </a:t>
            </a:r>
            <a:r>
              <a:rPr lang="en-GB" err="1" smtClean="0"/>
              <a:t>meningssystemer</a:t>
            </a:r>
            <a:r>
              <a:rPr lang="en-GB" smtClean="0"/>
              <a:t> </a:t>
            </a:r>
            <a:r>
              <a:rPr lang="en-GB" err="1" smtClean="0"/>
              <a:t>nærmer</a:t>
            </a:r>
            <a:r>
              <a:rPr lang="en-GB" smtClean="0"/>
              <a:t> sig </a:t>
            </a:r>
            <a:r>
              <a:rPr lang="en-GB" err="1" smtClean="0"/>
              <a:t>hinanden</a:t>
            </a:r>
            <a:r>
              <a:rPr lang="en-GB" smtClean="0"/>
              <a:t>? </a:t>
            </a:r>
            <a:br>
              <a:rPr lang="en-GB" smtClean="0"/>
            </a:br>
            <a:r>
              <a:rPr lang="en-GB" u="sng" err="1" smtClean="0"/>
              <a:t>Anomali</a:t>
            </a:r>
            <a:r>
              <a:rPr lang="en-GB" u="sng" smtClean="0"/>
              <a:t>:</a:t>
            </a:r>
            <a:r>
              <a:rPr lang="en-GB" smtClean="0"/>
              <a:t> </a:t>
            </a:r>
            <a:r>
              <a:rPr lang="en-GB" err="1" smtClean="0"/>
              <a:t>forskel</a:t>
            </a:r>
            <a:r>
              <a:rPr lang="en-GB" smtClean="0"/>
              <a:t> </a:t>
            </a:r>
            <a:r>
              <a:rPr lang="en-GB" err="1" smtClean="0"/>
              <a:t>mellem</a:t>
            </a:r>
            <a:r>
              <a:rPr lang="en-GB" smtClean="0"/>
              <a:t> </a:t>
            </a:r>
            <a:r>
              <a:rPr lang="en-GB" err="1" smtClean="0"/>
              <a:t>funktionel</a:t>
            </a:r>
            <a:r>
              <a:rPr lang="en-GB" smtClean="0"/>
              <a:t> </a:t>
            </a:r>
            <a:r>
              <a:rPr lang="en-GB" err="1" smtClean="0"/>
              <a:t>og</a:t>
            </a:r>
            <a:r>
              <a:rPr lang="en-GB" smtClean="0"/>
              <a:t> </a:t>
            </a:r>
            <a:r>
              <a:rPr lang="en-GB" err="1" smtClean="0"/>
              <a:t>æstetisk</a:t>
            </a:r>
            <a:r>
              <a:rPr lang="en-GB" smtClean="0"/>
              <a:t> integration.</a:t>
            </a:r>
            <a:br>
              <a:rPr lang="en-GB" smtClean="0"/>
            </a:br>
            <a:endParaRPr lang="en-GB" smtClean="0"/>
          </a:p>
          <a:p>
            <a:pPr marL="457200" indent="-457200" algn="l">
              <a:buFont typeface="+mj-lt"/>
              <a:buAutoNum type="arabicPeriod"/>
            </a:pPr>
            <a:r>
              <a:rPr lang="en-GB" smtClean="0"/>
              <a:t>Kan </a:t>
            </a:r>
            <a:r>
              <a:rPr lang="en-GB" err="1" smtClean="0"/>
              <a:t>mangfoldighedsledelse</a:t>
            </a:r>
            <a:r>
              <a:rPr lang="en-GB" smtClean="0"/>
              <a:t> </a:t>
            </a:r>
            <a:r>
              <a:rPr lang="en-GB" err="1" smtClean="0"/>
              <a:t>øge</a:t>
            </a:r>
            <a:r>
              <a:rPr lang="en-GB" smtClean="0"/>
              <a:t> </a:t>
            </a:r>
            <a:r>
              <a:rPr lang="en-GB" err="1" smtClean="0"/>
              <a:t>arbejdsglæden</a:t>
            </a:r>
            <a:r>
              <a:rPr lang="en-GB" smtClean="0"/>
              <a:t> </a:t>
            </a:r>
            <a:r>
              <a:rPr lang="en-GB" err="1" smtClean="0"/>
              <a:t>på</a:t>
            </a:r>
            <a:r>
              <a:rPr lang="en-GB" smtClean="0"/>
              <a:t> en </a:t>
            </a:r>
            <a:r>
              <a:rPr lang="en-GB" err="1" smtClean="0"/>
              <a:t>multikulturel</a:t>
            </a:r>
            <a:r>
              <a:rPr lang="en-GB" smtClean="0"/>
              <a:t> </a:t>
            </a:r>
            <a:r>
              <a:rPr lang="en-GB" err="1" smtClean="0"/>
              <a:t>arbejdsplads</a:t>
            </a:r>
            <a:r>
              <a:rPr lang="en-GB" smtClean="0"/>
              <a:t>? </a:t>
            </a:r>
            <a:r>
              <a:rPr lang="en-GB" err="1" smtClean="0"/>
              <a:t>Hvilken</a:t>
            </a:r>
            <a:r>
              <a:rPr lang="en-GB" smtClean="0"/>
              <a:t> slags </a:t>
            </a:r>
            <a:r>
              <a:rPr lang="en-GB" err="1" smtClean="0"/>
              <a:t>ledelse</a:t>
            </a:r>
            <a:r>
              <a:rPr lang="en-GB" smtClean="0"/>
              <a:t> </a:t>
            </a:r>
            <a:r>
              <a:rPr lang="en-GB" err="1" smtClean="0"/>
              <a:t>er</a:t>
            </a:r>
            <a:r>
              <a:rPr lang="en-GB" smtClean="0"/>
              <a:t> </a:t>
            </a:r>
            <a:r>
              <a:rPr lang="en-GB" err="1" smtClean="0"/>
              <a:t>f.eks</a:t>
            </a:r>
            <a:r>
              <a:rPr lang="en-GB" smtClean="0"/>
              <a:t>. </a:t>
            </a:r>
            <a:r>
              <a:rPr lang="en-GB" err="1" smtClean="0"/>
              <a:t>bedst</a:t>
            </a:r>
            <a:r>
              <a:rPr lang="en-GB" smtClean="0"/>
              <a:t> </a:t>
            </a:r>
            <a:r>
              <a:rPr lang="en-GB" err="1" smtClean="0"/>
              <a:t>egnet</a:t>
            </a:r>
            <a:r>
              <a:rPr lang="en-GB" smtClean="0"/>
              <a:t> </a:t>
            </a:r>
            <a:r>
              <a:rPr lang="en-GB" err="1" smtClean="0"/>
              <a:t>til</a:t>
            </a:r>
            <a:r>
              <a:rPr lang="en-GB" smtClean="0"/>
              <a:t> et </a:t>
            </a:r>
            <a:r>
              <a:rPr lang="en-GB" err="1" smtClean="0"/>
              <a:t>plejehjem</a:t>
            </a:r>
            <a:r>
              <a:rPr lang="en-GB" smtClean="0"/>
              <a:t>? </a:t>
            </a:r>
            <a:r>
              <a:rPr lang="en-GB" u="sng" err="1" smtClean="0"/>
              <a:t>Anomali</a:t>
            </a:r>
            <a:r>
              <a:rPr lang="en-GB" smtClean="0"/>
              <a:t>: </a:t>
            </a:r>
            <a:r>
              <a:rPr lang="en-GB" err="1" smtClean="0"/>
              <a:t>multikulturel</a:t>
            </a:r>
            <a:r>
              <a:rPr lang="en-GB" smtClean="0"/>
              <a:t> </a:t>
            </a:r>
            <a:r>
              <a:rPr lang="en-GB" err="1" smtClean="0"/>
              <a:t>anerkendelse</a:t>
            </a:r>
            <a:r>
              <a:rPr lang="en-GB" smtClean="0"/>
              <a:t> vs. </a:t>
            </a:r>
            <a:r>
              <a:rPr lang="en-GB" err="1" smtClean="0"/>
              <a:t>monokulturel</a:t>
            </a:r>
            <a:r>
              <a:rPr lang="en-GB" smtClean="0"/>
              <a:t> </a:t>
            </a:r>
            <a:r>
              <a:rPr lang="en-GB" err="1" smtClean="0"/>
              <a:t>sammenhængs</a:t>
            </a:r>
            <a:r>
              <a:rPr lang="en-GB" smtClean="0"/>
              <a:t>-</a:t>
            </a:r>
            <a:br>
              <a:rPr lang="en-GB" smtClean="0"/>
            </a:br>
            <a:r>
              <a:rPr lang="en-GB" err="1" smtClean="0"/>
              <a:t>kraft</a:t>
            </a:r>
            <a:r>
              <a:rPr lang="en-GB" smtClean="0"/>
              <a:t> </a:t>
            </a:r>
            <a:r>
              <a:rPr lang="en-GB" err="1" smtClean="0"/>
              <a:t>i</a:t>
            </a:r>
            <a:r>
              <a:rPr lang="en-GB" smtClean="0"/>
              <a:t> </a:t>
            </a:r>
            <a:r>
              <a:rPr lang="en-GB" err="1" smtClean="0"/>
              <a:t>ledelsesforestillinger</a:t>
            </a:r>
            <a:r>
              <a:rPr lang="en-GB" smtClean="0"/>
              <a:t>.</a:t>
            </a:r>
            <a:br>
              <a:rPr lang="en-GB" smtClean="0"/>
            </a:br>
            <a:endParaRPr lang="en-GB" smtClean="0"/>
          </a:p>
          <a:p>
            <a:pPr marL="457200" indent="-457200" algn="l">
              <a:spcAft>
                <a:spcPts val="600"/>
              </a:spcAft>
              <a:buFont typeface="+mj-lt"/>
              <a:buAutoNum type="arabicPeriod"/>
            </a:pPr>
            <a:r>
              <a:rPr lang="en-GB" smtClean="0"/>
              <a:t>Kan man styrke den digitale formidling på museer? Hvilke tekniske løsninger egner sig bedst til små institutioner? </a:t>
            </a:r>
            <a:br>
              <a:rPr lang="en-GB" smtClean="0"/>
            </a:br>
            <a:r>
              <a:rPr lang="en-GB" u="sng" smtClean="0"/>
              <a:t>Anomali</a:t>
            </a:r>
            <a:r>
              <a:rPr lang="en-GB" smtClean="0"/>
              <a:t>: interaktivitet og dialogisk formidling vs. artefaktbaseret formidling.     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000" err="1" smtClean="0">
                <a:solidFill>
                  <a:srgbClr val="6CCCE2"/>
                </a:solidFill>
              </a:rPr>
              <a:t>Tid</a:t>
            </a:r>
            <a:r>
              <a:rPr lang="en-GB" sz="4000" smtClean="0">
                <a:solidFill>
                  <a:srgbClr val="6CCCE2"/>
                </a:solidFill>
              </a:rPr>
              <a:t> </a:t>
            </a:r>
            <a:r>
              <a:rPr lang="en-GB" sz="4000" err="1" smtClean="0">
                <a:solidFill>
                  <a:srgbClr val="6CCCE2"/>
                </a:solidFill>
              </a:rPr>
              <a:t>er</a:t>
            </a:r>
            <a:r>
              <a:rPr lang="en-GB" sz="4000" smtClean="0">
                <a:solidFill>
                  <a:srgbClr val="6CCCE2"/>
                </a:solidFill>
              </a:rPr>
              <a:t> en </a:t>
            </a:r>
            <a:r>
              <a:rPr lang="en-GB" sz="4000" err="1" smtClean="0">
                <a:solidFill>
                  <a:srgbClr val="6CCCE2"/>
                </a:solidFill>
              </a:rPr>
              <a:t>kritisk</a:t>
            </a:r>
            <a:r>
              <a:rPr lang="en-GB" sz="4000" smtClean="0">
                <a:solidFill>
                  <a:srgbClr val="6CCCE2"/>
                </a:solidFill>
              </a:rPr>
              <a:t> </a:t>
            </a:r>
            <a:r>
              <a:rPr lang="en-GB" sz="4000" err="1" smtClean="0">
                <a:solidFill>
                  <a:srgbClr val="6CCCE2"/>
                </a:solidFill>
              </a:rPr>
              <a:t>faktor</a:t>
            </a:r>
            <a:r>
              <a:rPr lang="en-GB" sz="4000" smtClean="0">
                <a:solidFill>
                  <a:srgbClr val="6CCCE2"/>
                </a:solidFill>
              </a:rPr>
              <a:t> </a:t>
            </a:r>
            <a:endParaRPr lang="en-GB" sz="4000">
              <a:solidFill>
                <a:srgbClr val="6CCCE2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spcAft>
                <a:spcPts val="600"/>
              </a:spcAft>
              <a:buNone/>
            </a:pPr>
            <a:r>
              <a:rPr lang="en-GB" sz="1700" b="1" smtClean="0"/>
              <a:t>Undervisningstid:</a:t>
            </a:r>
            <a:br>
              <a:rPr lang="en-GB" sz="1700" b="1" smtClean="0"/>
            </a:br>
            <a:r>
              <a:rPr lang="en-GB" sz="1700" smtClean="0"/>
              <a:t>er på forhånd kendt og fremgår af undervisningsplanen. Den udfyldes med lektioner og ender med en eksamen. Undervisningstiden kan planlægges.  </a:t>
            </a:r>
          </a:p>
          <a:p>
            <a:pPr marL="0" indent="0" algn="l">
              <a:spcAft>
                <a:spcPts val="600"/>
              </a:spcAft>
              <a:buNone/>
            </a:pPr>
            <a:r>
              <a:rPr lang="en-GB" sz="1700" b="1" smtClean="0"/>
              <a:t>Projekttid: </a:t>
            </a:r>
            <a:br>
              <a:rPr lang="en-GB" sz="1700" b="1" smtClean="0"/>
            </a:br>
            <a:r>
              <a:rPr lang="en-GB" sz="1700" smtClean="0"/>
              <a:t>er den tid, det tager at gennemføre et projekt. Den tid afhænger af mange faktorer: vidensbehov, problemstilling, analysestrategi, adgang til datakilder og analyse arbejde. Som del af undervisningstiden er projekttiden overskuelig. Som del af praksistiden bliver projekttiden vanskeligt at beregne.   </a:t>
            </a:r>
          </a:p>
          <a:p>
            <a:pPr marL="0" indent="0" algn="l">
              <a:spcAft>
                <a:spcPts val="600"/>
              </a:spcAft>
              <a:buNone/>
            </a:pPr>
            <a:r>
              <a:rPr lang="en-GB" sz="1700" b="1" smtClean="0"/>
              <a:t>Praksistid:</a:t>
            </a:r>
            <a:br>
              <a:rPr lang="en-GB" sz="1700" b="1" smtClean="0"/>
            </a:br>
            <a:r>
              <a:rPr lang="en-GB" sz="1700" smtClean="0"/>
              <a:t>er den tid, det tager at etablere faglig sammenhæng mellem praksis og projekt. Eksterne interessenters eller ukendte processers indflydelse van-skeliggør beregning af praksistid  modsat projekttid, der kan estimeres. </a:t>
            </a:r>
          </a:p>
          <a:p>
            <a:pPr marL="0" indent="0" algn="l">
              <a:spcAft>
                <a:spcPts val="600"/>
              </a:spcAft>
              <a:buNone/>
            </a:pPr>
            <a:r>
              <a:rPr lang="en-GB" sz="1700" b="1" smtClean="0"/>
              <a:t>Facit:</a:t>
            </a:r>
            <a:r>
              <a:rPr lang="en-GB" sz="1700" smtClean="0"/>
              <a:t> Planlæg undervisningstiden som</a:t>
            </a:r>
            <a:r>
              <a:rPr lang="en-GB" sz="1700" b="1" smtClean="0"/>
              <a:t> konflikt </a:t>
            </a:r>
            <a:r>
              <a:rPr lang="en-GB" sz="1700" smtClean="0"/>
              <a:t>mellem projekt- og praksistid.</a:t>
            </a:r>
          </a:p>
          <a:p>
            <a:endParaRPr lang="en-GB" sz="1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4000" err="1" smtClean="0">
                <a:solidFill>
                  <a:srgbClr val="6CCCE2"/>
                </a:solidFill>
              </a:rPr>
              <a:t>Institutionel</a:t>
            </a:r>
            <a:r>
              <a:rPr lang="en-GB" sz="4000" smtClean="0">
                <a:solidFill>
                  <a:srgbClr val="6CCCE2"/>
                </a:solidFill>
              </a:rPr>
              <a:t> </a:t>
            </a:r>
            <a:r>
              <a:rPr lang="en-GB" sz="4000" err="1" smtClean="0">
                <a:solidFill>
                  <a:srgbClr val="6CCCE2"/>
                </a:solidFill>
              </a:rPr>
              <a:t>ramme</a:t>
            </a:r>
            <a:r>
              <a:rPr lang="en-GB" sz="4000" smtClean="0">
                <a:solidFill>
                  <a:srgbClr val="6CCCE2"/>
                </a:solidFill>
              </a:rPr>
              <a:t>: </a:t>
            </a:r>
            <a:r>
              <a:rPr lang="en-GB" sz="4000" err="1" smtClean="0">
                <a:solidFill>
                  <a:srgbClr val="6CCCE2"/>
                </a:solidFill>
              </a:rPr>
              <a:t>Undervisnings</a:t>
            </a:r>
            <a:r>
              <a:rPr lang="en-GB" sz="4000" smtClean="0">
                <a:solidFill>
                  <a:srgbClr val="6CCCE2"/>
                </a:solidFill>
              </a:rPr>
              <a:t>-planer </a:t>
            </a:r>
            <a:r>
              <a:rPr lang="en-GB" sz="4000" err="1" smtClean="0">
                <a:solidFill>
                  <a:srgbClr val="6CCCE2"/>
                </a:solidFill>
              </a:rPr>
              <a:t>og</a:t>
            </a:r>
            <a:r>
              <a:rPr lang="en-GB" sz="4000" smtClean="0">
                <a:solidFill>
                  <a:srgbClr val="6CCCE2"/>
                </a:solidFill>
              </a:rPr>
              <a:t> </a:t>
            </a:r>
            <a:r>
              <a:rPr lang="en-GB" sz="4000" err="1" smtClean="0">
                <a:solidFill>
                  <a:srgbClr val="6CCCE2"/>
                </a:solidFill>
              </a:rPr>
              <a:t>taksonomier</a:t>
            </a:r>
            <a:endParaRPr lang="en-GB" sz="4000">
              <a:solidFill>
                <a:srgbClr val="6CCCE2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l"/>
            <a:r>
              <a:rPr lang="en-GB" sz="3600" b="1" err="1" smtClean="0"/>
              <a:t>Undervisningsplaner</a:t>
            </a:r>
            <a:r>
              <a:rPr lang="en-GB" sz="3600" b="1" smtClean="0"/>
              <a:t> </a:t>
            </a:r>
            <a:br>
              <a:rPr lang="en-GB" sz="3600" b="1" smtClean="0"/>
            </a:br>
            <a:r>
              <a:rPr lang="en-GB" sz="3600" err="1" smtClean="0"/>
              <a:t>konstrueres</a:t>
            </a:r>
            <a:r>
              <a:rPr lang="en-GB" sz="3600" smtClean="0"/>
              <a:t> </a:t>
            </a:r>
            <a:r>
              <a:rPr lang="en-GB" sz="3600" err="1" smtClean="0"/>
              <a:t>normalt</a:t>
            </a:r>
            <a:r>
              <a:rPr lang="en-GB" sz="3600" smtClean="0"/>
              <a:t> </a:t>
            </a:r>
            <a:r>
              <a:rPr lang="en-GB" sz="3600" err="1" smtClean="0"/>
              <a:t>efter</a:t>
            </a:r>
            <a:r>
              <a:rPr lang="en-GB" sz="3600" smtClean="0"/>
              <a:t> alignment – </a:t>
            </a:r>
            <a:r>
              <a:rPr lang="en-GB" sz="3600" err="1" smtClean="0"/>
              <a:t>konceptet</a:t>
            </a:r>
            <a:r>
              <a:rPr lang="en-GB" sz="3600" smtClean="0"/>
              <a:t>: transparent </a:t>
            </a:r>
            <a:r>
              <a:rPr lang="en-GB" sz="3600" err="1" smtClean="0"/>
              <a:t>samspil</a:t>
            </a:r>
            <a:r>
              <a:rPr lang="en-GB" sz="3600" smtClean="0"/>
              <a:t> </a:t>
            </a:r>
            <a:r>
              <a:rPr lang="en-GB" sz="3600" err="1" smtClean="0"/>
              <a:t>mellem</a:t>
            </a:r>
            <a:r>
              <a:rPr lang="en-GB" sz="3600" smtClean="0"/>
              <a:t> </a:t>
            </a:r>
            <a:r>
              <a:rPr lang="en-GB" sz="3600" err="1" smtClean="0"/>
              <a:t>mål</a:t>
            </a:r>
            <a:r>
              <a:rPr lang="en-GB" sz="3600" smtClean="0"/>
              <a:t>, </a:t>
            </a:r>
            <a:r>
              <a:rPr lang="en-GB" sz="3600" err="1" smtClean="0"/>
              <a:t>undervisnings</a:t>
            </a:r>
            <a:r>
              <a:rPr lang="en-GB" sz="3600" smtClean="0"/>
              <a:t>- </a:t>
            </a:r>
            <a:r>
              <a:rPr lang="en-GB" sz="3600" err="1" smtClean="0"/>
              <a:t>og</a:t>
            </a:r>
            <a:r>
              <a:rPr lang="en-GB" sz="3600" smtClean="0"/>
              <a:t> </a:t>
            </a:r>
            <a:r>
              <a:rPr lang="en-GB" sz="3600" err="1" smtClean="0"/>
              <a:t>prøveformer</a:t>
            </a:r>
            <a:r>
              <a:rPr lang="en-GB" sz="3600" smtClean="0"/>
              <a:t> </a:t>
            </a:r>
            <a:r>
              <a:rPr lang="en-GB" sz="3600" err="1" smtClean="0"/>
              <a:t>og</a:t>
            </a:r>
            <a:r>
              <a:rPr lang="en-GB" sz="3600" smtClean="0"/>
              <a:t> </a:t>
            </a:r>
            <a:r>
              <a:rPr lang="en-GB" sz="3600" err="1" smtClean="0"/>
              <a:t>klar</a:t>
            </a:r>
            <a:r>
              <a:rPr lang="en-GB" sz="3600" smtClean="0"/>
              <a:t> </a:t>
            </a:r>
            <a:r>
              <a:rPr lang="en-GB" sz="3600" err="1" smtClean="0"/>
              <a:t>forventningsafstemning</a:t>
            </a:r>
            <a:r>
              <a:rPr lang="en-GB" sz="3600" smtClean="0"/>
              <a:t> </a:t>
            </a:r>
            <a:r>
              <a:rPr lang="en-GB" sz="3600" err="1" smtClean="0"/>
              <a:t>mellem</a:t>
            </a:r>
            <a:r>
              <a:rPr lang="en-GB" sz="3600" smtClean="0"/>
              <a:t> </a:t>
            </a:r>
            <a:r>
              <a:rPr lang="en-GB" sz="3600" err="1" smtClean="0"/>
              <a:t>undervisere</a:t>
            </a:r>
            <a:r>
              <a:rPr lang="en-GB" sz="3600" smtClean="0"/>
              <a:t> </a:t>
            </a:r>
            <a:r>
              <a:rPr lang="en-GB" sz="3600" err="1" smtClean="0"/>
              <a:t>og</a:t>
            </a:r>
            <a:r>
              <a:rPr lang="en-GB" sz="3600" smtClean="0"/>
              <a:t> </a:t>
            </a:r>
            <a:r>
              <a:rPr lang="en-GB" sz="3600" err="1" smtClean="0"/>
              <a:t>studerende</a:t>
            </a:r>
            <a:r>
              <a:rPr lang="en-GB" sz="3600" smtClean="0"/>
              <a:t>. </a:t>
            </a:r>
            <a:r>
              <a:rPr lang="en-GB" sz="3600" err="1" smtClean="0"/>
              <a:t>Undervisning</a:t>
            </a:r>
            <a:r>
              <a:rPr lang="en-GB" sz="3600" smtClean="0"/>
              <a:t> </a:t>
            </a:r>
            <a:r>
              <a:rPr lang="en-GB" sz="3600" err="1" smtClean="0"/>
              <a:t>gennem</a:t>
            </a:r>
            <a:r>
              <a:rPr lang="en-GB" sz="3600" smtClean="0"/>
              <a:t> </a:t>
            </a:r>
            <a:r>
              <a:rPr lang="en-GB" sz="3600" err="1" smtClean="0"/>
              <a:t>entreprenørskab</a:t>
            </a:r>
            <a:r>
              <a:rPr lang="en-GB" sz="3600" smtClean="0"/>
              <a:t> </a:t>
            </a:r>
            <a:r>
              <a:rPr lang="en-GB" sz="3600" err="1" smtClean="0"/>
              <a:t>opfylder</a:t>
            </a:r>
            <a:r>
              <a:rPr lang="en-GB" sz="3600" smtClean="0"/>
              <a:t> </a:t>
            </a:r>
            <a:r>
              <a:rPr lang="en-GB" sz="3600" err="1" smtClean="0"/>
              <a:t>nogle</a:t>
            </a:r>
            <a:r>
              <a:rPr lang="en-GB" sz="3600" smtClean="0"/>
              <a:t> </a:t>
            </a:r>
            <a:r>
              <a:rPr lang="en-GB" sz="3600" err="1" smtClean="0"/>
              <a:t>krav</a:t>
            </a:r>
            <a:r>
              <a:rPr lang="en-GB" sz="3600" smtClean="0"/>
              <a:t>: den </a:t>
            </a:r>
            <a:r>
              <a:rPr lang="en-GB" sz="3600" err="1" smtClean="0"/>
              <a:t>er</a:t>
            </a:r>
            <a:r>
              <a:rPr lang="en-GB" sz="3600" smtClean="0"/>
              <a:t> </a:t>
            </a:r>
            <a:r>
              <a:rPr lang="en-GB" sz="3600" err="1" smtClean="0"/>
              <a:t>læringsaktiverende</a:t>
            </a:r>
            <a:r>
              <a:rPr lang="en-GB" sz="3600" smtClean="0"/>
              <a:t> </a:t>
            </a:r>
            <a:r>
              <a:rPr lang="en-GB" sz="3600" err="1" smtClean="0"/>
              <a:t>ved</a:t>
            </a:r>
            <a:r>
              <a:rPr lang="en-GB" sz="3600" smtClean="0"/>
              <a:t> at </a:t>
            </a:r>
            <a:r>
              <a:rPr lang="en-GB" sz="3600" err="1" smtClean="0"/>
              <a:t>være</a:t>
            </a:r>
            <a:r>
              <a:rPr lang="en-GB" sz="3600" smtClean="0"/>
              <a:t> </a:t>
            </a:r>
            <a:r>
              <a:rPr lang="en-GB" sz="3600" err="1" smtClean="0"/>
              <a:t>praksisrelateret</a:t>
            </a:r>
            <a:r>
              <a:rPr lang="en-GB" sz="3600" smtClean="0"/>
              <a:t>. </a:t>
            </a:r>
            <a:r>
              <a:rPr lang="en-GB" sz="3600" err="1" smtClean="0"/>
              <a:t>Forholdet</a:t>
            </a:r>
            <a:r>
              <a:rPr lang="en-GB" sz="3600" smtClean="0"/>
              <a:t> </a:t>
            </a:r>
            <a:r>
              <a:rPr lang="en-GB" sz="3600" err="1" smtClean="0"/>
              <a:t>mellem</a:t>
            </a:r>
            <a:r>
              <a:rPr lang="en-GB" sz="3600" smtClean="0"/>
              <a:t> </a:t>
            </a:r>
            <a:r>
              <a:rPr lang="en-GB" sz="3600" err="1" smtClean="0"/>
              <a:t>mål</a:t>
            </a:r>
            <a:r>
              <a:rPr lang="en-GB" sz="3600" smtClean="0"/>
              <a:t>, progression </a:t>
            </a:r>
            <a:r>
              <a:rPr lang="en-GB" sz="3600" err="1" smtClean="0"/>
              <a:t>og</a:t>
            </a:r>
            <a:r>
              <a:rPr lang="en-GB" sz="3600" smtClean="0"/>
              <a:t> </a:t>
            </a:r>
            <a:r>
              <a:rPr lang="en-GB" sz="3600" err="1" smtClean="0"/>
              <a:t>arbejdsformer</a:t>
            </a:r>
            <a:r>
              <a:rPr lang="en-GB" sz="3600" smtClean="0"/>
              <a:t> </a:t>
            </a:r>
            <a:r>
              <a:rPr lang="en-GB" sz="3600" err="1" smtClean="0"/>
              <a:t>er</a:t>
            </a:r>
            <a:r>
              <a:rPr lang="en-GB" sz="3600" smtClean="0"/>
              <a:t> </a:t>
            </a:r>
            <a:r>
              <a:rPr lang="en-GB" sz="3600" err="1" smtClean="0"/>
              <a:t>komplekst</a:t>
            </a:r>
            <a:r>
              <a:rPr lang="en-GB" sz="3600" smtClean="0"/>
              <a:t> </a:t>
            </a:r>
            <a:r>
              <a:rPr lang="en-GB" sz="3600" err="1" smtClean="0"/>
              <a:t>og</a:t>
            </a:r>
            <a:r>
              <a:rPr lang="en-GB" sz="3600" smtClean="0"/>
              <a:t> </a:t>
            </a:r>
            <a:r>
              <a:rPr lang="en-GB" sz="3600" err="1" smtClean="0"/>
              <a:t>foranderligt</a:t>
            </a:r>
            <a:r>
              <a:rPr lang="en-GB" sz="3600" smtClean="0"/>
              <a:t> </a:t>
            </a:r>
            <a:r>
              <a:rPr lang="en-GB" sz="3600" err="1" smtClean="0"/>
              <a:t>pga</a:t>
            </a:r>
            <a:r>
              <a:rPr lang="en-GB" sz="3600" smtClean="0"/>
              <a:t>. </a:t>
            </a:r>
            <a:r>
              <a:rPr lang="en-GB" sz="3600" err="1" smtClean="0"/>
              <a:t>processens</a:t>
            </a:r>
            <a:r>
              <a:rPr lang="en-GB" sz="3600" smtClean="0"/>
              <a:t> </a:t>
            </a:r>
            <a:r>
              <a:rPr lang="en-GB" sz="3600" err="1" smtClean="0"/>
              <a:t>betydning</a:t>
            </a:r>
            <a:r>
              <a:rPr lang="en-GB" sz="3600" smtClean="0"/>
              <a:t> for </a:t>
            </a:r>
            <a:r>
              <a:rPr lang="en-GB" sz="3600" err="1" smtClean="0"/>
              <a:t>læringen</a:t>
            </a:r>
            <a:r>
              <a:rPr lang="en-GB" sz="3600" smtClean="0"/>
              <a:t>. </a:t>
            </a:r>
            <a:br>
              <a:rPr lang="en-GB" sz="3600" smtClean="0"/>
            </a:br>
            <a:r>
              <a:rPr lang="en-GB" sz="3600" smtClean="0"/>
              <a:t>     </a:t>
            </a:r>
          </a:p>
          <a:p>
            <a:pPr algn="l"/>
            <a:r>
              <a:rPr lang="en-GB" sz="3600" b="1" err="1" smtClean="0"/>
              <a:t>Taksonomier</a:t>
            </a:r>
            <a:r>
              <a:rPr lang="en-GB" sz="3600" b="1"/>
              <a:t/>
            </a:r>
            <a:br>
              <a:rPr lang="en-GB" sz="3600" b="1"/>
            </a:br>
            <a:r>
              <a:rPr lang="en-GB" sz="3600" err="1" smtClean="0"/>
              <a:t>vurderer</a:t>
            </a:r>
            <a:r>
              <a:rPr lang="en-GB" sz="3600" smtClean="0"/>
              <a:t> </a:t>
            </a:r>
            <a:r>
              <a:rPr lang="en-GB" sz="3600" err="1" smtClean="0"/>
              <a:t>undervisningens</a:t>
            </a:r>
            <a:r>
              <a:rPr lang="en-GB" sz="3600" smtClean="0"/>
              <a:t> </a:t>
            </a:r>
            <a:r>
              <a:rPr lang="en-GB" sz="3600" err="1" smtClean="0"/>
              <a:t>læringsudbytte</a:t>
            </a:r>
            <a:r>
              <a:rPr lang="en-GB" sz="3600" smtClean="0"/>
              <a:t>. </a:t>
            </a:r>
            <a:r>
              <a:rPr lang="en-GB" sz="3600" err="1" smtClean="0"/>
              <a:t>Praksislæring</a:t>
            </a:r>
            <a:r>
              <a:rPr lang="en-GB" sz="3600" smtClean="0"/>
              <a:t> </a:t>
            </a:r>
            <a:r>
              <a:rPr lang="en-GB" sz="3600" err="1" smtClean="0"/>
              <a:t>er</a:t>
            </a:r>
            <a:r>
              <a:rPr lang="en-GB" sz="3600" smtClean="0"/>
              <a:t> problem-, handlings- </a:t>
            </a:r>
            <a:r>
              <a:rPr lang="en-GB" sz="3600" err="1" smtClean="0"/>
              <a:t>og</a:t>
            </a:r>
            <a:r>
              <a:rPr lang="en-GB" sz="3600" smtClean="0"/>
              <a:t> </a:t>
            </a:r>
            <a:r>
              <a:rPr lang="en-GB" sz="3600" err="1" smtClean="0"/>
              <a:t>kontekstspecifik</a:t>
            </a:r>
            <a:r>
              <a:rPr lang="en-GB" sz="3600" smtClean="0"/>
              <a:t>. </a:t>
            </a:r>
            <a:r>
              <a:rPr lang="en-GB" sz="3600" err="1" smtClean="0"/>
              <a:t>Færdigheder</a:t>
            </a:r>
            <a:r>
              <a:rPr lang="en-GB" sz="3600" smtClean="0"/>
              <a:t>, </a:t>
            </a:r>
            <a:r>
              <a:rPr lang="en-GB" sz="3600" err="1" smtClean="0"/>
              <a:t>viden</a:t>
            </a:r>
            <a:r>
              <a:rPr lang="en-GB" sz="3600" smtClean="0"/>
              <a:t> </a:t>
            </a:r>
            <a:r>
              <a:rPr lang="en-GB" sz="3600" err="1" smtClean="0"/>
              <a:t>og</a:t>
            </a:r>
            <a:r>
              <a:rPr lang="en-GB" sz="3600" smtClean="0"/>
              <a:t> </a:t>
            </a:r>
            <a:r>
              <a:rPr lang="en-GB" sz="3600" err="1" smtClean="0"/>
              <a:t>kunnen</a:t>
            </a:r>
            <a:r>
              <a:rPr lang="en-GB" sz="3600" smtClean="0"/>
              <a:t> </a:t>
            </a:r>
            <a:r>
              <a:rPr lang="en-GB" sz="3600" err="1" smtClean="0"/>
              <a:t>udvikles</a:t>
            </a:r>
            <a:r>
              <a:rPr lang="en-GB" sz="3600" smtClean="0"/>
              <a:t>, da  </a:t>
            </a:r>
            <a:r>
              <a:rPr lang="en-GB" sz="3600" err="1" smtClean="0"/>
              <a:t>læring</a:t>
            </a:r>
            <a:r>
              <a:rPr lang="en-GB" sz="3600" smtClean="0"/>
              <a:t> </a:t>
            </a:r>
            <a:r>
              <a:rPr lang="en-GB" sz="3600" err="1" smtClean="0"/>
              <a:t>er</a:t>
            </a:r>
            <a:r>
              <a:rPr lang="en-GB" sz="3600" smtClean="0"/>
              <a:t> </a:t>
            </a:r>
            <a:r>
              <a:rPr lang="en-GB" sz="3600" err="1" smtClean="0"/>
              <a:t>rettet</a:t>
            </a:r>
            <a:r>
              <a:rPr lang="en-GB" sz="3600" smtClean="0"/>
              <a:t> mod et </a:t>
            </a:r>
            <a:r>
              <a:rPr lang="en-GB" sz="3600" err="1" smtClean="0"/>
              <a:t>genstandsfelt</a:t>
            </a:r>
            <a:r>
              <a:rPr lang="en-GB" sz="3600" smtClean="0"/>
              <a:t> </a:t>
            </a:r>
            <a:r>
              <a:rPr lang="en-GB" sz="3600" err="1" smtClean="0"/>
              <a:t>og</a:t>
            </a:r>
            <a:r>
              <a:rPr lang="en-GB" sz="3600" smtClean="0"/>
              <a:t> </a:t>
            </a:r>
            <a:r>
              <a:rPr lang="en-GB" sz="3600" err="1" smtClean="0"/>
              <a:t>bliver</a:t>
            </a:r>
            <a:r>
              <a:rPr lang="en-GB" sz="3600" smtClean="0"/>
              <a:t> </a:t>
            </a:r>
            <a:r>
              <a:rPr lang="en-GB" sz="3600" err="1" smtClean="0"/>
              <a:t>til</a:t>
            </a:r>
            <a:r>
              <a:rPr lang="en-GB" sz="3600" smtClean="0"/>
              <a:t> </a:t>
            </a:r>
            <a:r>
              <a:rPr lang="en-GB" sz="3600" err="1" smtClean="0"/>
              <a:t>gennem</a:t>
            </a:r>
            <a:r>
              <a:rPr lang="en-GB" sz="3600" smtClean="0"/>
              <a:t> </a:t>
            </a:r>
            <a:r>
              <a:rPr lang="en-GB" sz="3600" err="1" smtClean="0"/>
              <a:t>deltagelse</a:t>
            </a:r>
            <a:r>
              <a:rPr lang="en-GB" sz="3600" smtClean="0"/>
              <a:t>, </a:t>
            </a:r>
            <a:r>
              <a:rPr lang="en-GB" sz="3600" err="1" smtClean="0"/>
              <a:t>iagttagelse</a:t>
            </a:r>
            <a:r>
              <a:rPr lang="en-GB" sz="3600" smtClean="0"/>
              <a:t> </a:t>
            </a:r>
            <a:r>
              <a:rPr lang="en-GB" sz="3600" err="1" smtClean="0"/>
              <a:t>og</a:t>
            </a:r>
            <a:r>
              <a:rPr lang="en-GB" sz="3600" smtClean="0"/>
              <a:t> </a:t>
            </a:r>
            <a:r>
              <a:rPr lang="en-GB" sz="3600" err="1" smtClean="0"/>
              <a:t>refleksion</a:t>
            </a:r>
            <a:r>
              <a:rPr lang="en-GB" sz="3600" smtClean="0"/>
              <a:t>. </a:t>
            </a:r>
            <a:r>
              <a:rPr lang="en-GB" sz="3600" err="1" smtClean="0"/>
              <a:t>Læringsudbytte</a:t>
            </a:r>
            <a:r>
              <a:rPr lang="en-GB" sz="3600" smtClean="0"/>
              <a:t> </a:t>
            </a:r>
            <a:r>
              <a:rPr lang="en-GB" sz="3600" err="1" smtClean="0"/>
              <a:t>målt</a:t>
            </a:r>
            <a:r>
              <a:rPr lang="en-GB" sz="3600" smtClean="0"/>
              <a:t> </a:t>
            </a:r>
            <a:r>
              <a:rPr lang="en-GB" sz="3600" err="1" smtClean="0"/>
              <a:t>som</a:t>
            </a:r>
            <a:r>
              <a:rPr lang="en-GB" sz="3600" smtClean="0"/>
              <a:t> </a:t>
            </a:r>
            <a:r>
              <a:rPr lang="en-GB" sz="3600" err="1" smtClean="0"/>
              <a:t>tilvækst</a:t>
            </a:r>
            <a:r>
              <a:rPr lang="en-GB" sz="3600" smtClean="0"/>
              <a:t> </a:t>
            </a:r>
            <a:r>
              <a:rPr lang="en-GB" sz="3600" err="1" smtClean="0"/>
              <a:t>af</a:t>
            </a:r>
            <a:r>
              <a:rPr lang="en-GB" sz="3600" smtClean="0"/>
              <a:t> </a:t>
            </a:r>
            <a:r>
              <a:rPr lang="en-GB" sz="3600" err="1" smtClean="0"/>
              <a:t>analytiske</a:t>
            </a:r>
            <a:r>
              <a:rPr lang="en-GB" sz="3600" smtClean="0"/>
              <a:t> </a:t>
            </a:r>
            <a:r>
              <a:rPr lang="en-GB" sz="3600" err="1" smtClean="0"/>
              <a:t>færdigheder</a:t>
            </a:r>
            <a:r>
              <a:rPr lang="en-GB" sz="3600" smtClean="0"/>
              <a:t> </a:t>
            </a:r>
            <a:r>
              <a:rPr lang="en-GB" sz="3600" err="1" smtClean="0"/>
              <a:t>gennem</a:t>
            </a:r>
            <a:r>
              <a:rPr lang="en-GB" sz="3600" smtClean="0"/>
              <a:t> </a:t>
            </a:r>
            <a:r>
              <a:rPr lang="en-GB" sz="3600" err="1" smtClean="0"/>
              <a:t>deltagelse</a:t>
            </a:r>
            <a:r>
              <a:rPr lang="en-GB" sz="3600" smtClean="0"/>
              <a:t> </a:t>
            </a:r>
            <a:r>
              <a:rPr lang="en-GB" sz="3600" err="1" smtClean="0"/>
              <a:t>kræver</a:t>
            </a:r>
            <a:r>
              <a:rPr lang="en-GB" sz="3600" smtClean="0"/>
              <a:t> en </a:t>
            </a:r>
            <a:r>
              <a:rPr lang="en-GB" sz="3600" err="1" smtClean="0"/>
              <a:t>taksonomi</a:t>
            </a:r>
            <a:r>
              <a:rPr lang="en-GB" sz="3600" smtClean="0"/>
              <a:t>, </a:t>
            </a:r>
            <a:r>
              <a:rPr lang="en-GB" sz="3600" err="1" smtClean="0"/>
              <a:t>så</a:t>
            </a:r>
            <a:r>
              <a:rPr lang="en-GB" sz="3600" smtClean="0"/>
              <a:t> </a:t>
            </a:r>
            <a:r>
              <a:rPr lang="en-GB" sz="3600" err="1" smtClean="0"/>
              <a:t>erfaringer</a:t>
            </a:r>
            <a:r>
              <a:rPr lang="en-GB" sz="3600" smtClean="0"/>
              <a:t> </a:t>
            </a:r>
            <a:r>
              <a:rPr lang="en-GB" sz="3600" err="1" smtClean="0"/>
              <a:t>og</a:t>
            </a:r>
            <a:r>
              <a:rPr lang="en-GB" sz="3600" smtClean="0"/>
              <a:t> </a:t>
            </a:r>
            <a:r>
              <a:rPr lang="en-GB" sz="3600" err="1" smtClean="0"/>
              <a:t>teoretisk</a:t>
            </a:r>
            <a:r>
              <a:rPr lang="en-GB" sz="3600" smtClean="0"/>
              <a:t> </a:t>
            </a:r>
            <a:r>
              <a:rPr lang="en-GB" sz="3600" err="1" smtClean="0"/>
              <a:t>indsigter</a:t>
            </a:r>
            <a:r>
              <a:rPr lang="en-GB" sz="3600" smtClean="0"/>
              <a:t> </a:t>
            </a:r>
            <a:r>
              <a:rPr lang="en-GB" sz="3600" err="1" smtClean="0"/>
              <a:t>kan</a:t>
            </a:r>
            <a:r>
              <a:rPr lang="en-GB" sz="3600" smtClean="0"/>
              <a:t> </a:t>
            </a:r>
            <a:r>
              <a:rPr lang="en-GB" sz="3600" err="1" smtClean="0"/>
              <a:t>måles</a:t>
            </a:r>
            <a:r>
              <a:rPr lang="en-GB" sz="3600" smtClean="0"/>
              <a:t> </a:t>
            </a:r>
            <a:r>
              <a:rPr lang="en-GB" sz="3600" err="1" smtClean="0"/>
              <a:t>konkret</a:t>
            </a:r>
            <a:r>
              <a:rPr lang="en-GB" sz="3600" smtClean="0"/>
              <a:t>. </a:t>
            </a:r>
            <a:br>
              <a:rPr lang="en-GB" sz="3600" smtClean="0"/>
            </a:br>
            <a:r>
              <a:rPr lang="en-GB" sz="3600" smtClean="0"/>
              <a:t> </a:t>
            </a:r>
          </a:p>
          <a:p>
            <a:pPr algn="l">
              <a:spcAft>
                <a:spcPts val="600"/>
              </a:spcAft>
            </a:pPr>
            <a:r>
              <a:rPr lang="en-GB" sz="3600" b="1" err="1" smtClean="0"/>
              <a:t>Facit</a:t>
            </a:r>
            <a:r>
              <a:rPr lang="en-GB" sz="3600" b="1"/>
              <a:t/>
            </a:r>
            <a:br>
              <a:rPr lang="en-GB" sz="3600" b="1"/>
            </a:br>
            <a:r>
              <a:rPr lang="en-GB" sz="3600" smtClean="0"/>
              <a:t>Udform</a:t>
            </a:r>
            <a:r>
              <a:rPr lang="en-GB" sz="3600" b="1" smtClean="0"/>
              <a:t> </a:t>
            </a:r>
            <a:r>
              <a:rPr lang="en-GB" sz="3600" err="1" smtClean="0"/>
              <a:t>undervisningsplaner</a:t>
            </a:r>
            <a:r>
              <a:rPr lang="en-GB" sz="3600" smtClean="0"/>
              <a:t> </a:t>
            </a:r>
            <a:r>
              <a:rPr lang="en-GB" sz="3600" err="1" smtClean="0"/>
              <a:t>og</a:t>
            </a:r>
            <a:r>
              <a:rPr lang="en-GB" sz="3600" smtClean="0"/>
              <a:t> </a:t>
            </a:r>
            <a:r>
              <a:rPr lang="en-GB" sz="3600" err="1" smtClean="0"/>
              <a:t>taksonomier</a:t>
            </a:r>
            <a:r>
              <a:rPr lang="en-GB" sz="3600" smtClean="0"/>
              <a:t> </a:t>
            </a:r>
            <a:r>
              <a:rPr lang="en-GB" sz="3600" err="1" smtClean="0"/>
              <a:t>mhp</a:t>
            </a:r>
            <a:r>
              <a:rPr lang="en-GB" sz="3600" smtClean="0"/>
              <a:t> at </a:t>
            </a:r>
            <a:r>
              <a:rPr lang="en-GB" sz="3600" err="1" smtClean="0"/>
              <a:t>gøre</a:t>
            </a:r>
            <a:r>
              <a:rPr lang="en-GB" sz="3600" smtClean="0"/>
              <a:t> </a:t>
            </a:r>
            <a:r>
              <a:rPr lang="en-GB" sz="3600" err="1" smtClean="0"/>
              <a:t>praksisviden</a:t>
            </a:r>
            <a:r>
              <a:rPr lang="en-GB" sz="3600" smtClean="0"/>
              <a:t> mere </a:t>
            </a:r>
            <a:r>
              <a:rPr lang="en-GB" sz="3600" err="1" smtClean="0"/>
              <a:t>eksplicit</a:t>
            </a:r>
            <a:r>
              <a:rPr lang="en-GB" sz="3600" smtClean="0"/>
              <a:t> </a:t>
            </a:r>
            <a:r>
              <a:rPr lang="en-GB" sz="3600" err="1" smtClean="0"/>
              <a:t>gennem</a:t>
            </a:r>
            <a:r>
              <a:rPr lang="en-GB" sz="3600" smtClean="0"/>
              <a:t> </a:t>
            </a:r>
            <a:r>
              <a:rPr lang="en-GB" sz="3600" err="1" smtClean="0"/>
              <a:t>undervisning</a:t>
            </a:r>
            <a:r>
              <a:rPr lang="en-GB" sz="3600" smtClean="0"/>
              <a:t> </a:t>
            </a:r>
            <a:r>
              <a:rPr lang="en-GB" sz="3600" err="1" smtClean="0"/>
              <a:t>og</a:t>
            </a:r>
            <a:r>
              <a:rPr lang="en-GB" sz="3600" smtClean="0"/>
              <a:t> </a:t>
            </a:r>
            <a:r>
              <a:rPr lang="en-GB" sz="3600" err="1" smtClean="0"/>
              <a:t>læring</a:t>
            </a:r>
            <a:r>
              <a:rPr lang="en-GB" sz="3600" smtClean="0"/>
              <a:t>.  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4000" err="1" smtClean="0">
                <a:solidFill>
                  <a:srgbClr val="6CCCE2"/>
                </a:solidFill>
              </a:rPr>
              <a:t>Gruppecentrede</a:t>
            </a:r>
            <a:r>
              <a:rPr lang="en-GB" sz="4000" smtClean="0">
                <a:solidFill>
                  <a:srgbClr val="6CCCE2"/>
                </a:solidFill>
              </a:rPr>
              <a:t/>
            </a:r>
            <a:br>
              <a:rPr lang="en-GB" sz="4000" smtClean="0">
                <a:solidFill>
                  <a:srgbClr val="6CCCE2"/>
                </a:solidFill>
              </a:rPr>
            </a:br>
            <a:r>
              <a:rPr lang="en-GB" sz="4000" err="1" smtClean="0">
                <a:solidFill>
                  <a:srgbClr val="6CCCE2"/>
                </a:solidFill>
              </a:rPr>
              <a:t>undervisningsformer</a:t>
            </a:r>
            <a:endParaRPr lang="en-GB" sz="4000">
              <a:solidFill>
                <a:srgbClr val="6CCCE2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spcAft>
                <a:spcPts val="600"/>
              </a:spcAft>
              <a:buNone/>
            </a:pPr>
            <a:r>
              <a:rPr lang="en-GB" sz="1700" err="1" smtClean="0"/>
              <a:t>Meget</a:t>
            </a:r>
            <a:r>
              <a:rPr lang="en-GB" sz="1700" smtClean="0"/>
              <a:t> </a:t>
            </a:r>
            <a:r>
              <a:rPr lang="en-GB" sz="1700" err="1" smtClean="0"/>
              <a:t>undervisning</a:t>
            </a:r>
            <a:r>
              <a:rPr lang="en-GB" sz="1700" smtClean="0"/>
              <a:t> </a:t>
            </a:r>
            <a:r>
              <a:rPr lang="en-GB" sz="1700" err="1" smtClean="0"/>
              <a:t>foregik</a:t>
            </a:r>
            <a:r>
              <a:rPr lang="en-GB" sz="1700" smtClean="0"/>
              <a:t> </a:t>
            </a:r>
            <a:r>
              <a:rPr lang="en-GB" sz="1700" err="1" smtClean="0"/>
              <a:t>ved</a:t>
            </a:r>
            <a:r>
              <a:rPr lang="en-GB" sz="1700" smtClean="0"/>
              <a:t> </a:t>
            </a:r>
            <a:r>
              <a:rPr lang="en-GB" sz="1700" err="1" smtClean="0"/>
              <a:t>gruppecentrede</a:t>
            </a:r>
            <a:r>
              <a:rPr lang="en-GB" sz="1700" smtClean="0"/>
              <a:t> </a:t>
            </a:r>
            <a:r>
              <a:rPr lang="en-GB" sz="1700" err="1" smtClean="0"/>
              <a:t>undervisningsformer</a:t>
            </a:r>
            <a:r>
              <a:rPr lang="en-GB" sz="1700" smtClean="0"/>
              <a:t>. </a:t>
            </a:r>
            <a:br>
              <a:rPr lang="en-GB" sz="1700" smtClean="0"/>
            </a:br>
            <a:r>
              <a:rPr lang="en-GB" sz="1700" smtClean="0"/>
              <a:t>I </a:t>
            </a:r>
            <a:r>
              <a:rPr lang="en-GB" sz="1700" err="1" smtClean="0"/>
              <a:t>modulerne</a:t>
            </a:r>
            <a:r>
              <a:rPr lang="en-GB" sz="1700" smtClean="0"/>
              <a:t> </a:t>
            </a:r>
            <a:r>
              <a:rPr lang="en-GB" sz="1700" err="1" smtClean="0"/>
              <a:t>blev</a:t>
            </a:r>
            <a:r>
              <a:rPr lang="en-GB" sz="1700" smtClean="0"/>
              <a:t> </a:t>
            </a:r>
            <a:r>
              <a:rPr lang="en-GB" sz="1700" err="1" smtClean="0"/>
              <a:t>tre</a:t>
            </a:r>
            <a:r>
              <a:rPr lang="en-GB" sz="1700" smtClean="0"/>
              <a:t> </a:t>
            </a:r>
            <a:r>
              <a:rPr lang="en-GB" sz="1700" err="1" smtClean="0"/>
              <a:t>arbejdsformer</a:t>
            </a:r>
            <a:r>
              <a:rPr lang="en-GB" sz="1700" smtClean="0"/>
              <a:t> </a:t>
            </a:r>
            <a:r>
              <a:rPr lang="en-GB" sz="1700" err="1" smtClean="0"/>
              <a:t>anvendt</a:t>
            </a:r>
            <a:r>
              <a:rPr lang="en-GB" sz="1700" smtClean="0"/>
              <a:t>:</a:t>
            </a:r>
          </a:p>
          <a:p>
            <a:pPr marL="0" indent="0" algn="l">
              <a:buNone/>
            </a:pPr>
            <a:r>
              <a:rPr lang="en-GB" sz="1700" b="1" err="1" smtClean="0"/>
              <a:t>Praksisgrupper</a:t>
            </a:r>
            <a:r>
              <a:rPr lang="en-GB" sz="1700" b="1" smtClean="0"/>
              <a:t> </a:t>
            </a:r>
            <a:r>
              <a:rPr lang="en-GB" sz="1700" err="1" smtClean="0"/>
              <a:t>arbejder</a:t>
            </a:r>
            <a:r>
              <a:rPr lang="en-GB" sz="1700" smtClean="0"/>
              <a:t> med et </a:t>
            </a:r>
            <a:r>
              <a:rPr lang="en-GB" sz="1700" err="1" smtClean="0"/>
              <a:t>fælles</a:t>
            </a:r>
            <a:r>
              <a:rPr lang="en-GB" sz="1700" smtClean="0"/>
              <a:t> </a:t>
            </a:r>
            <a:r>
              <a:rPr lang="en-GB" sz="1700" err="1" smtClean="0"/>
              <a:t>projekt</a:t>
            </a:r>
            <a:r>
              <a:rPr lang="en-GB" sz="1700" smtClean="0"/>
              <a:t>(</a:t>
            </a:r>
            <a:r>
              <a:rPr lang="en-GB" sz="1700" err="1" smtClean="0"/>
              <a:t>er</a:t>
            </a:r>
            <a:r>
              <a:rPr lang="en-GB" sz="1700" smtClean="0"/>
              <a:t>) </a:t>
            </a:r>
            <a:r>
              <a:rPr lang="en-GB" sz="1700" err="1" smtClean="0"/>
              <a:t>inden</a:t>
            </a:r>
            <a:r>
              <a:rPr lang="en-GB" sz="1700" smtClean="0"/>
              <a:t> for </a:t>
            </a:r>
            <a:r>
              <a:rPr lang="en-GB" sz="1700" err="1" smtClean="0"/>
              <a:t>samme</a:t>
            </a:r>
            <a:r>
              <a:rPr lang="en-GB" sz="1700" smtClean="0"/>
              <a:t> </a:t>
            </a:r>
            <a:r>
              <a:rPr lang="en-GB" sz="1700" err="1" smtClean="0"/>
              <a:t>praksisfelt</a:t>
            </a:r>
            <a:r>
              <a:rPr lang="en-GB" sz="1700" smtClean="0"/>
              <a:t>. </a:t>
            </a:r>
            <a:r>
              <a:rPr lang="en-GB" sz="1700" err="1" smtClean="0"/>
              <a:t>Funktion</a:t>
            </a:r>
            <a:r>
              <a:rPr lang="en-GB" sz="1700" smtClean="0"/>
              <a:t>: at </a:t>
            </a:r>
            <a:r>
              <a:rPr lang="en-GB" sz="1700" err="1" smtClean="0"/>
              <a:t>lære</a:t>
            </a:r>
            <a:r>
              <a:rPr lang="en-GB" sz="1700" smtClean="0"/>
              <a:t> </a:t>
            </a:r>
            <a:r>
              <a:rPr lang="en-GB" sz="1700" err="1" smtClean="0"/>
              <a:t>gennem</a:t>
            </a:r>
            <a:r>
              <a:rPr lang="en-GB" sz="1700" smtClean="0"/>
              <a:t> </a:t>
            </a:r>
            <a:r>
              <a:rPr lang="en-GB" sz="1700" err="1" smtClean="0"/>
              <a:t>erfaringsudveksling</a:t>
            </a:r>
            <a:r>
              <a:rPr lang="en-GB" sz="1700" smtClean="0"/>
              <a:t>, </a:t>
            </a:r>
            <a:r>
              <a:rPr lang="en-GB" sz="1700" err="1" smtClean="0"/>
              <a:t>opnå</a:t>
            </a:r>
            <a:r>
              <a:rPr lang="en-GB" sz="1700" smtClean="0"/>
              <a:t> </a:t>
            </a:r>
            <a:r>
              <a:rPr lang="en-GB" sz="1700" err="1" smtClean="0"/>
              <a:t>feltspecifik</a:t>
            </a:r>
            <a:r>
              <a:rPr lang="en-GB" sz="1700" smtClean="0"/>
              <a:t> </a:t>
            </a:r>
            <a:r>
              <a:rPr lang="en-GB" sz="1700" err="1" smtClean="0"/>
              <a:t>viden</a:t>
            </a:r>
            <a:r>
              <a:rPr lang="en-GB" sz="1700" smtClean="0"/>
              <a:t> </a:t>
            </a:r>
            <a:r>
              <a:rPr lang="en-GB" sz="1700" err="1" smtClean="0"/>
              <a:t>samt</a:t>
            </a:r>
            <a:r>
              <a:rPr lang="en-GB" sz="1700" smtClean="0"/>
              <a:t> </a:t>
            </a:r>
            <a:r>
              <a:rPr lang="en-GB" sz="1700" err="1" smtClean="0"/>
              <a:t>udforske</a:t>
            </a:r>
            <a:r>
              <a:rPr lang="en-GB" sz="1700" smtClean="0"/>
              <a:t> </a:t>
            </a:r>
            <a:r>
              <a:rPr lang="en-GB" sz="1700" err="1" smtClean="0"/>
              <a:t>strukturer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processer </a:t>
            </a:r>
            <a:r>
              <a:rPr lang="en-GB" sz="1700" err="1" smtClean="0"/>
              <a:t>i</a:t>
            </a:r>
            <a:r>
              <a:rPr lang="en-GB" sz="1700" smtClean="0"/>
              <a:t> </a:t>
            </a:r>
            <a:r>
              <a:rPr lang="en-GB" sz="1700" err="1" smtClean="0"/>
              <a:t>feltet</a:t>
            </a:r>
            <a:r>
              <a:rPr lang="en-GB" sz="1700" smtClean="0"/>
              <a:t>.</a:t>
            </a:r>
            <a:br>
              <a:rPr lang="en-GB" sz="1700" smtClean="0"/>
            </a:br>
            <a:endParaRPr lang="en-GB" sz="1700" smtClean="0"/>
          </a:p>
          <a:p>
            <a:pPr marL="0" indent="0" algn="l">
              <a:buNone/>
            </a:pPr>
            <a:r>
              <a:rPr lang="en-GB" sz="1700" b="1" err="1" smtClean="0"/>
              <a:t>Sparringsgrupper</a:t>
            </a:r>
            <a:r>
              <a:rPr lang="en-GB" sz="1700" b="1" smtClean="0"/>
              <a:t> </a:t>
            </a:r>
            <a:r>
              <a:rPr lang="en-GB" sz="1700" err="1" smtClean="0"/>
              <a:t>er</a:t>
            </a:r>
            <a:r>
              <a:rPr lang="en-GB" sz="1700" smtClean="0"/>
              <a:t> </a:t>
            </a:r>
            <a:r>
              <a:rPr lang="en-GB" sz="1700" err="1" smtClean="0"/>
              <a:t>tematisk</a:t>
            </a:r>
            <a:r>
              <a:rPr lang="en-GB" sz="1700" smtClean="0"/>
              <a:t> </a:t>
            </a:r>
            <a:r>
              <a:rPr lang="en-GB" sz="1700" err="1" smtClean="0"/>
              <a:t>sammensatte</a:t>
            </a:r>
            <a:r>
              <a:rPr lang="en-GB" sz="1700" smtClean="0"/>
              <a:t>. </a:t>
            </a:r>
            <a:r>
              <a:rPr lang="en-GB" sz="1700" err="1" smtClean="0"/>
              <a:t>Funktion</a:t>
            </a:r>
            <a:r>
              <a:rPr lang="en-GB" sz="1700" smtClean="0"/>
              <a:t>: at </a:t>
            </a:r>
            <a:r>
              <a:rPr lang="en-GB" sz="1700" err="1" smtClean="0"/>
              <a:t>lære</a:t>
            </a:r>
            <a:r>
              <a:rPr lang="en-GB" sz="1700" smtClean="0"/>
              <a:t> at give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få</a:t>
            </a:r>
            <a:r>
              <a:rPr lang="en-GB" sz="1700" smtClean="0"/>
              <a:t> feedback </a:t>
            </a:r>
            <a:r>
              <a:rPr lang="en-GB" sz="1700" err="1" smtClean="0"/>
              <a:t>på</a:t>
            </a:r>
            <a:r>
              <a:rPr lang="en-GB" sz="1700" smtClean="0"/>
              <a:t> </a:t>
            </a:r>
            <a:r>
              <a:rPr lang="en-GB" sz="1700" err="1" smtClean="0"/>
              <a:t>teoretiske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metodiske</a:t>
            </a:r>
            <a:r>
              <a:rPr lang="en-GB" sz="1700" smtClean="0"/>
              <a:t> </a:t>
            </a:r>
            <a:r>
              <a:rPr lang="en-GB" sz="1700" err="1" smtClean="0"/>
              <a:t>spørgsmål</a:t>
            </a:r>
            <a:r>
              <a:rPr lang="en-GB" sz="1700" smtClean="0"/>
              <a:t> </a:t>
            </a:r>
            <a:r>
              <a:rPr lang="en-GB" sz="1700" err="1" smtClean="0"/>
              <a:t>relateret</a:t>
            </a:r>
            <a:r>
              <a:rPr lang="en-GB" sz="1700" smtClean="0"/>
              <a:t> </a:t>
            </a:r>
            <a:r>
              <a:rPr lang="en-GB" sz="1700" err="1" smtClean="0"/>
              <a:t>til</a:t>
            </a:r>
            <a:r>
              <a:rPr lang="en-GB" sz="1700" smtClean="0"/>
              <a:t> </a:t>
            </a:r>
            <a:r>
              <a:rPr lang="en-GB" sz="1700" err="1" smtClean="0"/>
              <a:t>processen</a:t>
            </a:r>
            <a:r>
              <a:rPr lang="en-GB" sz="1700" smtClean="0"/>
              <a:t>, at </a:t>
            </a:r>
            <a:r>
              <a:rPr lang="en-GB" sz="1700" err="1" smtClean="0"/>
              <a:t>afprøve</a:t>
            </a:r>
            <a:r>
              <a:rPr lang="en-GB" sz="1700" smtClean="0"/>
              <a:t> </a:t>
            </a:r>
            <a:r>
              <a:rPr lang="en-GB" sz="1700" err="1" smtClean="0"/>
              <a:t>præsentationsteknikker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diskutere</a:t>
            </a:r>
            <a:r>
              <a:rPr lang="en-GB" sz="1700" smtClean="0"/>
              <a:t> </a:t>
            </a:r>
            <a:r>
              <a:rPr lang="en-GB" sz="1700" err="1" smtClean="0"/>
              <a:t>projektets</a:t>
            </a:r>
            <a:r>
              <a:rPr lang="en-GB" sz="1700" smtClean="0"/>
              <a:t> </a:t>
            </a:r>
            <a:r>
              <a:rPr lang="en-GB" sz="1700" err="1" smtClean="0"/>
              <a:t>forankring</a:t>
            </a:r>
            <a:r>
              <a:rPr lang="en-GB" sz="1700" smtClean="0"/>
              <a:t> </a:t>
            </a:r>
            <a:r>
              <a:rPr lang="en-GB" sz="1700" err="1" smtClean="0"/>
              <a:t>i</a:t>
            </a:r>
            <a:r>
              <a:rPr lang="en-GB" sz="1700" smtClean="0"/>
              <a:t> </a:t>
            </a:r>
            <a:r>
              <a:rPr lang="en-GB" sz="1700" err="1" smtClean="0"/>
              <a:t>praksis</a:t>
            </a:r>
            <a:r>
              <a:rPr lang="en-GB" sz="1700" smtClean="0"/>
              <a:t>.  </a:t>
            </a:r>
            <a:br>
              <a:rPr lang="en-GB" sz="1700" smtClean="0"/>
            </a:br>
            <a:endParaRPr lang="en-GB" sz="1700" smtClean="0"/>
          </a:p>
          <a:p>
            <a:pPr marL="0" indent="0" algn="l">
              <a:buNone/>
            </a:pPr>
            <a:r>
              <a:rPr lang="en-GB" sz="1700" b="1" err="1" smtClean="0"/>
              <a:t>Vejledningsgrupper</a:t>
            </a:r>
            <a:r>
              <a:rPr lang="en-GB" sz="1700" b="1" smtClean="0"/>
              <a:t> </a:t>
            </a:r>
            <a:r>
              <a:rPr lang="en-GB" sz="1700" err="1" smtClean="0"/>
              <a:t>samarbejder</a:t>
            </a:r>
            <a:r>
              <a:rPr lang="en-GB" sz="1700" smtClean="0"/>
              <a:t> </a:t>
            </a:r>
            <a:r>
              <a:rPr lang="en-GB" sz="1700" err="1" smtClean="0"/>
              <a:t>om</a:t>
            </a:r>
            <a:r>
              <a:rPr lang="en-GB" sz="1700" smtClean="0"/>
              <a:t> </a:t>
            </a:r>
            <a:r>
              <a:rPr lang="en-GB" sz="1700" err="1" smtClean="0"/>
              <a:t>modulopgaver</a:t>
            </a:r>
            <a:r>
              <a:rPr lang="en-GB" sz="1700" smtClean="0"/>
              <a:t>. </a:t>
            </a:r>
            <a:r>
              <a:rPr lang="en-GB" sz="1700" err="1" smtClean="0"/>
              <a:t>Funktion</a:t>
            </a:r>
            <a:r>
              <a:rPr lang="en-GB" sz="1700" smtClean="0"/>
              <a:t>:</a:t>
            </a:r>
            <a:r>
              <a:rPr lang="en-GB" sz="1700" b="1" smtClean="0"/>
              <a:t>  </a:t>
            </a:r>
            <a:r>
              <a:rPr lang="en-GB" sz="1700" smtClean="0"/>
              <a:t>at </a:t>
            </a:r>
            <a:r>
              <a:rPr lang="en-GB" sz="1700" err="1" smtClean="0"/>
              <a:t>lære</a:t>
            </a:r>
            <a:r>
              <a:rPr lang="en-GB" sz="1700" smtClean="0"/>
              <a:t> via at </a:t>
            </a:r>
            <a:r>
              <a:rPr lang="en-GB" sz="1700" err="1" smtClean="0"/>
              <a:t>udforme</a:t>
            </a:r>
            <a:r>
              <a:rPr lang="en-GB" sz="1700" smtClean="0"/>
              <a:t> en </a:t>
            </a:r>
            <a:r>
              <a:rPr lang="en-GB" sz="1700" err="1" smtClean="0"/>
              <a:t>opgave</a:t>
            </a:r>
            <a:r>
              <a:rPr lang="en-GB" sz="1700" smtClean="0"/>
              <a:t> via </a:t>
            </a:r>
            <a:r>
              <a:rPr lang="en-GB" sz="1700" err="1" smtClean="0"/>
              <a:t>vejledning</a:t>
            </a:r>
            <a:r>
              <a:rPr lang="en-GB" sz="1700" smtClean="0"/>
              <a:t>, at </a:t>
            </a:r>
            <a:r>
              <a:rPr lang="en-GB" sz="1700" err="1" smtClean="0"/>
              <a:t>fokusere</a:t>
            </a:r>
            <a:r>
              <a:rPr lang="en-GB" sz="1700" smtClean="0"/>
              <a:t> </a:t>
            </a:r>
            <a:r>
              <a:rPr lang="en-GB" sz="1700" err="1" smtClean="0"/>
              <a:t>på</a:t>
            </a:r>
            <a:r>
              <a:rPr lang="en-GB" sz="1700" smtClean="0"/>
              <a:t> </a:t>
            </a:r>
            <a:r>
              <a:rPr lang="en-GB" sz="1700" err="1" smtClean="0"/>
              <a:t>dialektikken</a:t>
            </a:r>
            <a:r>
              <a:rPr lang="en-GB" sz="1700" smtClean="0"/>
              <a:t> </a:t>
            </a:r>
            <a:r>
              <a:rPr lang="en-GB" sz="1700" err="1" smtClean="0"/>
              <a:t>mellem</a:t>
            </a:r>
            <a:r>
              <a:rPr lang="en-GB" sz="1700" smtClean="0"/>
              <a:t> </a:t>
            </a:r>
            <a:r>
              <a:rPr lang="en-GB" sz="1700" err="1" smtClean="0"/>
              <a:t>entreprenørskabsfaglighed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specifik</a:t>
            </a:r>
            <a:r>
              <a:rPr lang="en-GB" sz="1700" smtClean="0"/>
              <a:t> </a:t>
            </a:r>
            <a:r>
              <a:rPr lang="en-GB" sz="1700" err="1" smtClean="0"/>
              <a:t>faglighed</a:t>
            </a:r>
            <a:r>
              <a:rPr lang="en-GB" sz="1700" smtClean="0"/>
              <a:t>, at </a:t>
            </a:r>
            <a:r>
              <a:rPr lang="en-GB" sz="1700" err="1" smtClean="0"/>
              <a:t>reflektere</a:t>
            </a:r>
            <a:r>
              <a:rPr lang="en-GB" sz="1700" smtClean="0"/>
              <a:t> over </a:t>
            </a:r>
            <a:r>
              <a:rPr lang="en-GB" sz="1700" err="1" smtClean="0"/>
              <a:t>metodiske</a:t>
            </a:r>
            <a:r>
              <a:rPr lang="en-GB" sz="1700" smtClean="0"/>
              <a:t> </a:t>
            </a:r>
            <a:r>
              <a:rPr lang="en-GB" sz="1700" err="1" smtClean="0"/>
              <a:t>problemer</a:t>
            </a:r>
            <a:r>
              <a:rPr lang="en-GB" sz="1700" smtClean="0"/>
              <a:t> </a:t>
            </a:r>
            <a:r>
              <a:rPr lang="en-GB" sz="1700" err="1" smtClean="0"/>
              <a:t>i</a:t>
            </a:r>
            <a:r>
              <a:rPr lang="en-GB" sz="1700" smtClean="0"/>
              <a:t> at </a:t>
            </a:r>
            <a:r>
              <a:rPr lang="en-GB" sz="1700" err="1" smtClean="0"/>
              <a:t>deltage</a:t>
            </a:r>
            <a:r>
              <a:rPr lang="en-GB" sz="1700" smtClean="0"/>
              <a:t> </a:t>
            </a:r>
            <a:r>
              <a:rPr lang="en-GB" sz="1700" err="1" smtClean="0"/>
              <a:t>i</a:t>
            </a:r>
            <a:r>
              <a:rPr lang="en-GB" sz="1700" smtClean="0"/>
              <a:t> </a:t>
            </a:r>
            <a:r>
              <a:rPr lang="en-GB" sz="1700" err="1" smtClean="0"/>
              <a:t>praksis</a:t>
            </a:r>
            <a:r>
              <a:rPr lang="en-GB" sz="1700" smtClean="0"/>
              <a:t>.</a:t>
            </a:r>
            <a:endParaRPr lang="en-GB" sz="1700" b="1" smtClean="0"/>
          </a:p>
          <a:p>
            <a:endParaRPr lang="en-GB" sz="1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4000" smtClean="0">
                <a:solidFill>
                  <a:srgbClr val="6CCCE2"/>
                </a:solidFill>
              </a:rPr>
              <a:t>Nye </a:t>
            </a:r>
            <a:r>
              <a:rPr lang="en-GB" err="1">
                <a:solidFill>
                  <a:srgbClr val="6CCCE2"/>
                </a:solidFill>
              </a:rPr>
              <a:t>s</a:t>
            </a:r>
            <a:r>
              <a:rPr lang="en-GB" sz="4000" err="1" smtClean="0">
                <a:solidFill>
                  <a:srgbClr val="6CCCE2"/>
                </a:solidFill>
              </a:rPr>
              <a:t>elvforståelser</a:t>
            </a:r>
            <a:r>
              <a:rPr lang="en-GB" sz="4000" smtClean="0">
                <a:solidFill>
                  <a:srgbClr val="6CCCE2"/>
                </a:solidFill>
              </a:rPr>
              <a:t>: </a:t>
            </a:r>
            <a:br>
              <a:rPr lang="en-GB" sz="4000" smtClean="0">
                <a:solidFill>
                  <a:srgbClr val="6CCCE2"/>
                </a:solidFill>
              </a:rPr>
            </a:br>
            <a:r>
              <a:rPr lang="en-GB" sz="4000" smtClean="0">
                <a:solidFill>
                  <a:srgbClr val="6CCCE2"/>
                </a:solidFill>
              </a:rPr>
              <a:t>de </a:t>
            </a:r>
            <a:r>
              <a:rPr lang="en-GB" sz="4000" err="1" smtClean="0">
                <a:solidFill>
                  <a:srgbClr val="6CCCE2"/>
                </a:solidFill>
              </a:rPr>
              <a:t>studerende</a:t>
            </a:r>
            <a:endParaRPr lang="en-GB" sz="4000">
              <a:solidFill>
                <a:srgbClr val="6CCCE2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GB" err="1" smtClean="0"/>
              <a:t>Ny</a:t>
            </a:r>
            <a:r>
              <a:rPr lang="en-GB" smtClean="0"/>
              <a:t> </a:t>
            </a:r>
            <a:r>
              <a:rPr lang="en-GB" err="1" smtClean="0"/>
              <a:t>bevidsthed</a:t>
            </a:r>
            <a:r>
              <a:rPr lang="en-GB" smtClean="0"/>
              <a:t> </a:t>
            </a:r>
            <a:r>
              <a:rPr lang="en-GB" err="1" smtClean="0"/>
              <a:t>om</a:t>
            </a:r>
            <a:r>
              <a:rPr lang="en-GB" smtClean="0"/>
              <a:t> </a:t>
            </a:r>
            <a:r>
              <a:rPr lang="en-GB" err="1" smtClean="0"/>
              <a:t>læring</a:t>
            </a:r>
            <a:r>
              <a:rPr lang="en-GB" smtClean="0"/>
              <a:t>: </a:t>
            </a:r>
            <a:r>
              <a:rPr lang="en-GB" err="1" smtClean="0"/>
              <a:t>deltagelse</a:t>
            </a:r>
            <a:r>
              <a:rPr lang="en-GB" smtClean="0"/>
              <a:t> </a:t>
            </a:r>
            <a:r>
              <a:rPr lang="en-GB" err="1" smtClean="0"/>
              <a:t>i</a:t>
            </a:r>
            <a:r>
              <a:rPr lang="en-GB" smtClean="0"/>
              <a:t> </a:t>
            </a:r>
            <a:r>
              <a:rPr lang="en-GB" err="1" smtClean="0"/>
              <a:t>praksis</a:t>
            </a:r>
            <a:r>
              <a:rPr lang="en-GB" smtClean="0"/>
              <a:t> </a:t>
            </a:r>
            <a:r>
              <a:rPr lang="en-GB" err="1" smtClean="0"/>
              <a:t>fører</a:t>
            </a:r>
            <a:r>
              <a:rPr lang="en-GB" smtClean="0"/>
              <a:t> </a:t>
            </a:r>
            <a:r>
              <a:rPr lang="en-GB" err="1" smtClean="0"/>
              <a:t>til</a:t>
            </a:r>
            <a:r>
              <a:rPr lang="en-GB" smtClean="0"/>
              <a:t> </a:t>
            </a:r>
            <a:r>
              <a:rPr lang="en-GB" err="1" smtClean="0"/>
              <a:t>viden</a:t>
            </a:r>
            <a:r>
              <a:rPr lang="en-GB" smtClean="0"/>
              <a:t>, </a:t>
            </a:r>
            <a:r>
              <a:rPr lang="en-GB" err="1" smtClean="0"/>
              <a:t>erkendelse</a:t>
            </a:r>
            <a:r>
              <a:rPr lang="en-GB" smtClean="0"/>
              <a:t> </a:t>
            </a:r>
            <a:r>
              <a:rPr lang="en-GB" err="1" smtClean="0"/>
              <a:t>og</a:t>
            </a:r>
            <a:r>
              <a:rPr lang="en-GB" smtClean="0"/>
              <a:t> </a:t>
            </a:r>
            <a:r>
              <a:rPr lang="en-GB" err="1" smtClean="0"/>
              <a:t>nye</a:t>
            </a:r>
            <a:r>
              <a:rPr lang="en-GB" smtClean="0"/>
              <a:t> </a:t>
            </a:r>
            <a:r>
              <a:rPr lang="en-GB" err="1" smtClean="0"/>
              <a:t>kompetencer</a:t>
            </a:r>
            <a:endParaRPr lang="en-GB" smtClean="0"/>
          </a:p>
          <a:p>
            <a:pPr>
              <a:spcAft>
                <a:spcPts val="600"/>
              </a:spcAft>
            </a:pPr>
            <a:r>
              <a:rPr lang="en-GB" err="1" smtClean="0"/>
              <a:t>Entreprenørskab</a:t>
            </a:r>
            <a:r>
              <a:rPr lang="en-GB" smtClean="0"/>
              <a:t> </a:t>
            </a:r>
            <a:r>
              <a:rPr lang="en-GB" err="1" smtClean="0"/>
              <a:t>som</a:t>
            </a:r>
            <a:r>
              <a:rPr lang="en-GB" smtClean="0"/>
              <a:t> </a:t>
            </a:r>
            <a:r>
              <a:rPr lang="en-GB" err="1" smtClean="0"/>
              <a:t>praksislæring</a:t>
            </a:r>
            <a:r>
              <a:rPr lang="en-GB" smtClean="0"/>
              <a:t> </a:t>
            </a:r>
            <a:r>
              <a:rPr lang="en-GB" err="1" smtClean="0"/>
              <a:t>udvider</a:t>
            </a:r>
            <a:r>
              <a:rPr lang="en-GB" smtClean="0"/>
              <a:t> de </a:t>
            </a:r>
            <a:r>
              <a:rPr lang="en-GB" err="1" smtClean="0"/>
              <a:t>studerendes</a:t>
            </a:r>
            <a:r>
              <a:rPr lang="en-GB" smtClean="0"/>
              <a:t> </a:t>
            </a:r>
            <a:r>
              <a:rPr lang="en-GB" err="1" smtClean="0"/>
              <a:t>erfaringsrum</a:t>
            </a:r>
            <a:r>
              <a:rPr lang="en-GB" smtClean="0"/>
              <a:t> </a:t>
            </a:r>
            <a:r>
              <a:rPr lang="en-GB" err="1" smtClean="0"/>
              <a:t>og</a:t>
            </a:r>
            <a:r>
              <a:rPr lang="en-GB" smtClean="0"/>
              <a:t> </a:t>
            </a:r>
            <a:r>
              <a:rPr lang="en-GB" err="1" smtClean="0"/>
              <a:t>analytiske</a:t>
            </a:r>
            <a:r>
              <a:rPr lang="en-GB" smtClean="0"/>
              <a:t> </a:t>
            </a:r>
            <a:r>
              <a:rPr lang="en-GB" err="1" smtClean="0"/>
              <a:t>kompetencer</a:t>
            </a:r>
            <a:r>
              <a:rPr lang="en-GB" smtClean="0"/>
              <a:t> via en </a:t>
            </a:r>
            <a:r>
              <a:rPr lang="en-GB" err="1" smtClean="0"/>
              <a:t>internalisering</a:t>
            </a:r>
            <a:r>
              <a:rPr lang="en-GB" smtClean="0"/>
              <a:t> </a:t>
            </a:r>
            <a:r>
              <a:rPr lang="en-GB" err="1" smtClean="0"/>
              <a:t>og</a:t>
            </a:r>
            <a:r>
              <a:rPr lang="en-GB" smtClean="0"/>
              <a:t> </a:t>
            </a:r>
            <a:r>
              <a:rPr lang="en-GB" err="1" smtClean="0"/>
              <a:t>eksternalisering</a:t>
            </a:r>
            <a:r>
              <a:rPr lang="en-GB" smtClean="0"/>
              <a:t>  </a:t>
            </a:r>
            <a:r>
              <a:rPr lang="en-GB" err="1" smtClean="0"/>
              <a:t>af</a:t>
            </a:r>
            <a:r>
              <a:rPr lang="en-GB" smtClean="0"/>
              <a:t> </a:t>
            </a:r>
            <a:r>
              <a:rPr lang="en-GB" err="1" smtClean="0"/>
              <a:t>viden</a:t>
            </a:r>
            <a:r>
              <a:rPr lang="en-GB" smtClean="0"/>
              <a:t> </a:t>
            </a:r>
            <a:r>
              <a:rPr lang="en-GB" err="1" smtClean="0"/>
              <a:t>i</a:t>
            </a:r>
            <a:r>
              <a:rPr lang="en-GB" smtClean="0"/>
              <a:t> </a:t>
            </a:r>
            <a:r>
              <a:rPr lang="en-GB" err="1" smtClean="0"/>
              <a:t>handlinger</a:t>
            </a:r>
            <a:endParaRPr lang="en-GB" smtClean="0"/>
          </a:p>
          <a:p>
            <a:pPr>
              <a:spcAft>
                <a:spcPts val="600"/>
              </a:spcAft>
            </a:pPr>
            <a:r>
              <a:rPr lang="en-GB" err="1" smtClean="0"/>
              <a:t>Skift</a:t>
            </a:r>
            <a:r>
              <a:rPr lang="en-GB" smtClean="0"/>
              <a:t> </a:t>
            </a:r>
            <a:r>
              <a:rPr lang="en-GB" err="1" smtClean="0"/>
              <a:t>mellem</a:t>
            </a:r>
            <a:r>
              <a:rPr lang="en-GB" smtClean="0"/>
              <a:t> </a:t>
            </a:r>
            <a:r>
              <a:rPr lang="en-GB" err="1" smtClean="0"/>
              <a:t>handlingssituationer</a:t>
            </a:r>
            <a:r>
              <a:rPr lang="en-GB" smtClean="0"/>
              <a:t> </a:t>
            </a:r>
            <a:r>
              <a:rPr lang="en-GB" err="1" smtClean="0"/>
              <a:t>og</a:t>
            </a:r>
            <a:r>
              <a:rPr lang="en-GB" smtClean="0"/>
              <a:t> </a:t>
            </a:r>
            <a:r>
              <a:rPr lang="en-GB" err="1" smtClean="0"/>
              <a:t>undervisningssituationer</a:t>
            </a:r>
            <a:r>
              <a:rPr lang="en-GB" smtClean="0"/>
              <a:t> </a:t>
            </a:r>
            <a:r>
              <a:rPr lang="en-GB" err="1" smtClean="0"/>
              <a:t>er</a:t>
            </a:r>
            <a:r>
              <a:rPr lang="en-GB" smtClean="0"/>
              <a:t> </a:t>
            </a:r>
            <a:r>
              <a:rPr lang="en-GB" err="1" smtClean="0"/>
              <a:t>forbundet</a:t>
            </a:r>
            <a:r>
              <a:rPr lang="en-GB" smtClean="0"/>
              <a:t> med </a:t>
            </a:r>
            <a:r>
              <a:rPr lang="en-GB" err="1" smtClean="0"/>
              <a:t>usikkerhed</a:t>
            </a:r>
            <a:r>
              <a:rPr lang="en-GB" smtClean="0"/>
              <a:t> </a:t>
            </a:r>
            <a:r>
              <a:rPr lang="en-GB" err="1" smtClean="0"/>
              <a:t>og</a:t>
            </a:r>
            <a:r>
              <a:rPr lang="en-GB" smtClean="0"/>
              <a:t> </a:t>
            </a:r>
            <a:r>
              <a:rPr lang="en-GB" err="1" smtClean="0"/>
              <a:t>øget</a:t>
            </a:r>
            <a:r>
              <a:rPr lang="en-GB" smtClean="0"/>
              <a:t> </a:t>
            </a:r>
            <a:r>
              <a:rPr lang="en-GB" err="1" smtClean="0"/>
              <a:t>ansvar</a:t>
            </a:r>
            <a:r>
              <a:rPr lang="en-GB" smtClean="0"/>
              <a:t> for </a:t>
            </a:r>
            <a:r>
              <a:rPr lang="en-GB" err="1" smtClean="0"/>
              <a:t>egen</a:t>
            </a:r>
            <a:r>
              <a:rPr lang="en-GB" smtClean="0"/>
              <a:t> </a:t>
            </a:r>
            <a:r>
              <a:rPr lang="en-GB" err="1" smtClean="0"/>
              <a:t>læring</a:t>
            </a:r>
            <a:endParaRPr lang="en-GB" smtClean="0"/>
          </a:p>
          <a:p>
            <a:pPr>
              <a:spcAft>
                <a:spcPts val="600"/>
              </a:spcAft>
            </a:pPr>
            <a:r>
              <a:rPr lang="en-GB" smtClean="0"/>
              <a:t>At </a:t>
            </a:r>
            <a:r>
              <a:rPr lang="en-GB" err="1" smtClean="0"/>
              <a:t>være</a:t>
            </a:r>
            <a:r>
              <a:rPr lang="en-GB" smtClean="0"/>
              <a:t> </a:t>
            </a:r>
            <a:r>
              <a:rPr lang="en-GB" err="1" smtClean="0"/>
              <a:t>fælles</a:t>
            </a:r>
            <a:r>
              <a:rPr lang="en-GB" smtClean="0"/>
              <a:t> </a:t>
            </a:r>
            <a:r>
              <a:rPr lang="en-GB" err="1" smtClean="0"/>
              <a:t>om</a:t>
            </a:r>
            <a:r>
              <a:rPr lang="en-GB" smtClean="0"/>
              <a:t> </a:t>
            </a:r>
            <a:r>
              <a:rPr lang="en-GB" err="1" smtClean="0"/>
              <a:t>ideer</a:t>
            </a:r>
            <a:r>
              <a:rPr lang="en-GB" smtClean="0"/>
              <a:t> </a:t>
            </a:r>
            <a:r>
              <a:rPr lang="en-GB" err="1" smtClean="0"/>
              <a:t>og</a:t>
            </a:r>
            <a:r>
              <a:rPr lang="en-GB" smtClean="0"/>
              <a:t> </a:t>
            </a:r>
            <a:r>
              <a:rPr lang="en-GB" err="1" smtClean="0"/>
              <a:t>projekter</a:t>
            </a:r>
            <a:r>
              <a:rPr lang="en-GB" smtClean="0"/>
              <a:t> </a:t>
            </a:r>
            <a:r>
              <a:rPr lang="en-GB" err="1" smtClean="0"/>
              <a:t>er</a:t>
            </a:r>
            <a:r>
              <a:rPr lang="en-GB" smtClean="0"/>
              <a:t> </a:t>
            </a:r>
            <a:r>
              <a:rPr lang="en-GB" err="1" smtClean="0"/>
              <a:t>betinget</a:t>
            </a:r>
            <a:r>
              <a:rPr lang="en-GB" smtClean="0"/>
              <a:t> </a:t>
            </a:r>
            <a:r>
              <a:rPr lang="en-GB" err="1" smtClean="0"/>
              <a:t>af</a:t>
            </a:r>
            <a:r>
              <a:rPr lang="en-GB" smtClean="0"/>
              <a:t>, at de </a:t>
            </a:r>
            <a:r>
              <a:rPr lang="en-GB" err="1" smtClean="0"/>
              <a:t>studerende</a:t>
            </a:r>
            <a:r>
              <a:rPr lang="en-GB" smtClean="0"/>
              <a:t> </a:t>
            </a:r>
            <a:r>
              <a:rPr lang="en-GB" err="1" smtClean="0"/>
              <a:t>deltager</a:t>
            </a:r>
            <a:r>
              <a:rPr lang="en-GB" smtClean="0"/>
              <a:t> </a:t>
            </a:r>
            <a:r>
              <a:rPr lang="en-GB" err="1" smtClean="0"/>
              <a:t>i</a:t>
            </a:r>
            <a:r>
              <a:rPr lang="en-GB" smtClean="0"/>
              <a:t> </a:t>
            </a:r>
            <a:r>
              <a:rPr lang="en-GB" err="1" smtClean="0"/>
              <a:t>aktiviteterne</a:t>
            </a:r>
            <a:r>
              <a:rPr lang="en-GB" smtClean="0"/>
              <a:t> </a:t>
            </a:r>
            <a:r>
              <a:rPr lang="en-GB" err="1" smtClean="0"/>
              <a:t>i</a:t>
            </a:r>
            <a:r>
              <a:rPr lang="en-GB" smtClean="0"/>
              <a:t> </a:t>
            </a:r>
            <a:r>
              <a:rPr lang="en-GB" err="1" smtClean="0"/>
              <a:t>samme</a:t>
            </a:r>
            <a:r>
              <a:rPr lang="en-GB" smtClean="0"/>
              <a:t> </a:t>
            </a:r>
            <a:r>
              <a:rPr lang="en-GB" err="1" smtClean="0"/>
              <a:t>praksisfelt</a:t>
            </a:r>
            <a:endParaRPr lang="en-GB" smtClean="0"/>
          </a:p>
          <a:p>
            <a:pPr>
              <a:spcAft>
                <a:spcPts val="600"/>
              </a:spcAft>
            </a:pPr>
            <a:r>
              <a:rPr lang="en-GB" err="1" smtClean="0"/>
              <a:t>Projekter</a:t>
            </a:r>
            <a:r>
              <a:rPr lang="en-GB" smtClean="0"/>
              <a:t> </a:t>
            </a:r>
            <a:r>
              <a:rPr lang="en-GB" err="1" smtClean="0"/>
              <a:t>har</a:t>
            </a:r>
            <a:r>
              <a:rPr lang="en-GB" smtClean="0"/>
              <a:t> en </a:t>
            </a:r>
            <a:r>
              <a:rPr lang="en-GB" err="1" smtClean="0"/>
              <a:t>realiseringstid</a:t>
            </a:r>
            <a:r>
              <a:rPr lang="en-GB" smtClean="0"/>
              <a:t> </a:t>
            </a:r>
            <a:r>
              <a:rPr lang="en-GB" err="1" smtClean="0"/>
              <a:t>og</a:t>
            </a:r>
            <a:r>
              <a:rPr lang="en-GB" smtClean="0"/>
              <a:t> </a:t>
            </a:r>
            <a:r>
              <a:rPr lang="en-GB" err="1" smtClean="0"/>
              <a:t>refleksionstid</a:t>
            </a:r>
            <a:r>
              <a:rPr lang="en-GB" smtClean="0"/>
              <a:t>;  de to </a:t>
            </a:r>
            <a:r>
              <a:rPr lang="en-GB" err="1" smtClean="0"/>
              <a:t>parametre</a:t>
            </a:r>
            <a:r>
              <a:rPr lang="en-GB" smtClean="0"/>
              <a:t> </a:t>
            </a:r>
            <a:r>
              <a:rPr lang="en-GB" err="1" smtClean="0"/>
              <a:t>kommer</a:t>
            </a:r>
            <a:r>
              <a:rPr lang="en-GB" smtClean="0"/>
              <a:t> </a:t>
            </a:r>
            <a:r>
              <a:rPr lang="en-GB" err="1" smtClean="0"/>
              <a:t>ofte</a:t>
            </a:r>
            <a:r>
              <a:rPr lang="en-GB" smtClean="0"/>
              <a:t> </a:t>
            </a:r>
            <a:r>
              <a:rPr lang="en-GB" err="1" smtClean="0"/>
              <a:t>i</a:t>
            </a:r>
            <a:r>
              <a:rPr lang="en-GB" smtClean="0"/>
              <a:t> </a:t>
            </a:r>
            <a:r>
              <a:rPr lang="en-GB" err="1" smtClean="0"/>
              <a:t>konflikt</a:t>
            </a:r>
            <a:r>
              <a:rPr lang="en-GB" smtClean="0"/>
              <a:t> </a:t>
            </a:r>
            <a:r>
              <a:rPr lang="en-GB" err="1" smtClean="0"/>
              <a:t>pga</a:t>
            </a:r>
            <a:r>
              <a:rPr lang="en-GB" smtClean="0"/>
              <a:t>. </a:t>
            </a:r>
            <a:r>
              <a:rPr lang="en-GB" err="1" smtClean="0"/>
              <a:t>forskellige</a:t>
            </a:r>
            <a:r>
              <a:rPr lang="en-GB" smtClean="0"/>
              <a:t> </a:t>
            </a:r>
            <a:r>
              <a:rPr lang="en-GB" err="1" smtClean="0"/>
              <a:t>institutionelle</a:t>
            </a:r>
            <a:r>
              <a:rPr lang="en-GB" smtClean="0"/>
              <a:t> </a:t>
            </a:r>
            <a:r>
              <a:rPr lang="en-GB" err="1" smtClean="0"/>
              <a:t>kontekster</a:t>
            </a:r>
            <a:r>
              <a:rPr lang="en-GB" smtClean="0"/>
              <a:t> </a:t>
            </a:r>
          </a:p>
          <a:p>
            <a:pPr>
              <a:spcAft>
                <a:spcPts val="600"/>
              </a:spcAft>
            </a:pPr>
            <a:r>
              <a:rPr lang="en-GB" err="1" smtClean="0"/>
              <a:t>Praksislæring</a:t>
            </a:r>
            <a:r>
              <a:rPr lang="en-GB" smtClean="0"/>
              <a:t> </a:t>
            </a:r>
            <a:r>
              <a:rPr lang="en-GB" err="1" smtClean="0"/>
              <a:t>er</a:t>
            </a:r>
            <a:r>
              <a:rPr lang="en-GB" smtClean="0"/>
              <a:t> </a:t>
            </a:r>
            <a:r>
              <a:rPr lang="en-GB" err="1" smtClean="0"/>
              <a:t>ikke</a:t>
            </a:r>
            <a:r>
              <a:rPr lang="en-GB" smtClean="0"/>
              <a:t> </a:t>
            </a:r>
            <a:r>
              <a:rPr lang="en-GB" err="1" smtClean="0"/>
              <a:t>praktik</a:t>
            </a:r>
            <a:r>
              <a:rPr lang="en-GB" smtClean="0"/>
              <a:t>; </a:t>
            </a:r>
            <a:r>
              <a:rPr lang="en-GB" err="1" smtClean="0"/>
              <a:t>praksislæring</a:t>
            </a:r>
            <a:r>
              <a:rPr lang="en-GB" smtClean="0"/>
              <a:t> </a:t>
            </a:r>
            <a:r>
              <a:rPr lang="en-GB" err="1" smtClean="0"/>
              <a:t>beror</a:t>
            </a:r>
            <a:r>
              <a:rPr lang="en-GB" smtClean="0"/>
              <a:t> </a:t>
            </a:r>
            <a:r>
              <a:rPr lang="en-GB" err="1" smtClean="0"/>
              <a:t>på</a:t>
            </a:r>
            <a:r>
              <a:rPr lang="en-GB" smtClean="0"/>
              <a:t> </a:t>
            </a:r>
            <a:r>
              <a:rPr lang="en-GB" err="1" smtClean="0"/>
              <a:t>kapacitet</a:t>
            </a:r>
            <a:r>
              <a:rPr lang="en-GB" smtClean="0"/>
              <a:t> </a:t>
            </a:r>
            <a:r>
              <a:rPr lang="en-GB" err="1" smtClean="0"/>
              <a:t>til</a:t>
            </a:r>
            <a:r>
              <a:rPr lang="en-GB" smtClean="0"/>
              <a:t> at </a:t>
            </a:r>
            <a:r>
              <a:rPr lang="en-GB" err="1" smtClean="0"/>
              <a:t>analysere</a:t>
            </a:r>
            <a:r>
              <a:rPr lang="en-GB" smtClean="0"/>
              <a:t> </a:t>
            </a:r>
            <a:r>
              <a:rPr lang="en-GB" err="1" smtClean="0"/>
              <a:t>problemstillinger</a:t>
            </a:r>
            <a:r>
              <a:rPr lang="en-GB" smtClean="0"/>
              <a:t>; </a:t>
            </a:r>
            <a:r>
              <a:rPr lang="en-GB" err="1" smtClean="0"/>
              <a:t>praktik</a:t>
            </a:r>
            <a:r>
              <a:rPr lang="en-GB" smtClean="0"/>
              <a:t> </a:t>
            </a:r>
            <a:r>
              <a:rPr lang="en-GB" err="1" smtClean="0"/>
              <a:t>er</a:t>
            </a:r>
            <a:r>
              <a:rPr lang="en-GB" smtClean="0"/>
              <a:t> at </a:t>
            </a:r>
            <a:r>
              <a:rPr lang="en-GB" err="1" smtClean="0"/>
              <a:t>samle</a:t>
            </a:r>
            <a:r>
              <a:rPr lang="en-GB" smtClean="0"/>
              <a:t> </a:t>
            </a:r>
            <a:r>
              <a:rPr lang="en-GB" err="1" smtClean="0"/>
              <a:t>erfaringer</a:t>
            </a:r>
            <a:r>
              <a:rPr lang="en-GB" smtClean="0"/>
              <a:t> </a:t>
            </a:r>
            <a:r>
              <a:rPr lang="en-GB" err="1" smtClean="0"/>
              <a:t>uden</a:t>
            </a:r>
            <a:r>
              <a:rPr lang="en-GB" smtClean="0"/>
              <a:t> </a:t>
            </a:r>
            <a:r>
              <a:rPr lang="en-GB" err="1" smtClean="0"/>
              <a:t>nødvendigvis</a:t>
            </a:r>
            <a:r>
              <a:rPr lang="en-GB" smtClean="0"/>
              <a:t> at </a:t>
            </a:r>
            <a:r>
              <a:rPr lang="en-GB" err="1" smtClean="0"/>
              <a:t>analysere</a:t>
            </a:r>
            <a:r>
              <a:rPr lang="en-GB" smtClean="0"/>
              <a:t> </a:t>
            </a:r>
            <a:r>
              <a:rPr lang="en-GB" err="1" smtClean="0"/>
              <a:t>dem.</a:t>
            </a:r>
            <a:endParaRPr lang="en-GB" smtClean="0"/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4000" smtClean="0">
                <a:solidFill>
                  <a:srgbClr val="6CCCE2"/>
                </a:solidFill>
              </a:rPr>
              <a:t>Nye </a:t>
            </a:r>
            <a:r>
              <a:rPr lang="en-GB" sz="4000" err="1" smtClean="0">
                <a:solidFill>
                  <a:srgbClr val="6CCCE2"/>
                </a:solidFill>
              </a:rPr>
              <a:t>selvforståelser</a:t>
            </a:r>
            <a:r>
              <a:rPr lang="en-GB" sz="4000" smtClean="0">
                <a:solidFill>
                  <a:srgbClr val="6CCCE2"/>
                </a:solidFill>
              </a:rPr>
              <a:t>: </a:t>
            </a:r>
            <a:br>
              <a:rPr lang="en-GB" sz="4000" smtClean="0">
                <a:solidFill>
                  <a:srgbClr val="6CCCE2"/>
                </a:solidFill>
              </a:rPr>
            </a:br>
            <a:r>
              <a:rPr lang="en-GB" sz="4000" err="1" smtClean="0">
                <a:solidFill>
                  <a:srgbClr val="6CCCE2"/>
                </a:solidFill>
              </a:rPr>
              <a:t>Undervisere</a:t>
            </a:r>
            <a:endParaRPr lang="en-GB" sz="4000">
              <a:solidFill>
                <a:srgbClr val="6CCCE2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1700" err="1" smtClean="0"/>
              <a:t>Viden</a:t>
            </a:r>
            <a:r>
              <a:rPr lang="en-GB" sz="1700" smtClean="0"/>
              <a:t> </a:t>
            </a:r>
            <a:r>
              <a:rPr lang="en-GB" sz="1700" err="1" smtClean="0"/>
              <a:t>i</a:t>
            </a:r>
            <a:r>
              <a:rPr lang="en-GB" sz="1700" smtClean="0"/>
              <a:t> </a:t>
            </a:r>
            <a:r>
              <a:rPr lang="en-GB" sz="1700" err="1" smtClean="0"/>
              <a:t>kontekst</a:t>
            </a:r>
            <a:r>
              <a:rPr lang="en-GB" sz="1700" smtClean="0"/>
              <a:t>:  </a:t>
            </a:r>
            <a:r>
              <a:rPr lang="en-GB" sz="1700" err="1" smtClean="0"/>
              <a:t>organisere</a:t>
            </a:r>
            <a:r>
              <a:rPr lang="en-GB" sz="1700" smtClean="0"/>
              <a:t> </a:t>
            </a:r>
            <a:r>
              <a:rPr lang="en-GB" sz="1700" err="1" smtClean="0"/>
              <a:t>undervisning</a:t>
            </a:r>
            <a:r>
              <a:rPr lang="en-GB" sz="1700" smtClean="0"/>
              <a:t> </a:t>
            </a:r>
            <a:r>
              <a:rPr lang="en-GB" sz="1700" err="1" smtClean="0"/>
              <a:t>som</a:t>
            </a:r>
            <a:r>
              <a:rPr lang="en-GB" sz="1700" smtClean="0"/>
              <a:t> et </a:t>
            </a:r>
            <a:r>
              <a:rPr lang="en-GB" sz="1700" err="1" smtClean="0"/>
              <a:t>fagligt</a:t>
            </a:r>
            <a:r>
              <a:rPr lang="en-GB" sz="1700" smtClean="0"/>
              <a:t> </a:t>
            </a:r>
            <a:r>
              <a:rPr lang="en-GB" sz="1700" err="1" smtClean="0"/>
              <a:t>begrundet</a:t>
            </a:r>
            <a:r>
              <a:rPr lang="en-GB" sz="1700" smtClean="0"/>
              <a:t> </a:t>
            </a:r>
            <a:r>
              <a:rPr lang="en-GB" sz="1700" err="1" smtClean="0"/>
              <a:t>afsæt</a:t>
            </a:r>
            <a:r>
              <a:rPr lang="en-GB" sz="1700" smtClean="0"/>
              <a:t> for intervention </a:t>
            </a:r>
            <a:r>
              <a:rPr lang="en-GB" sz="1700" err="1" smtClean="0"/>
              <a:t>i</a:t>
            </a:r>
            <a:r>
              <a:rPr lang="en-GB" sz="1700" smtClean="0"/>
              <a:t> </a:t>
            </a:r>
            <a:r>
              <a:rPr lang="en-GB" sz="1700" err="1" smtClean="0"/>
              <a:t>praksisfeltet</a:t>
            </a:r>
            <a:r>
              <a:rPr lang="en-GB" sz="1700" smtClean="0"/>
              <a:t>     </a:t>
            </a:r>
          </a:p>
          <a:p>
            <a:pPr>
              <a:spcAft>
                <a:spcPts val="600"/>
              </a:spcAft>
            </a:pPr>
            <a:r>
              <a:rPr lang="en-GB" sz="1700" err="1" smtClean="0"/>
              <a:t>Fokus</a:t>
            </a:r>
            <a:r>
              <a:rPr lang="en-GB" sz="1700" smtClean="0"/>
              <a:t> </a:t>
            </a:r>
            <a:r>
              <a:rPr lang="en-GB" sz="1700" err="1" smtClean="0"/>
              <a:t>på</a:t>
            </a:r>
            <a:r>
              <a:rPr lang="en-GB" sz="1700" smtClean="0"/>
              <a:t> </a:t>
            </a:r>
            <a:r>
              <a:rPr lang="en-GB" sz="1700" err="1" smtClean="0"/>
              <a:t>praksis</a:t>
            </a:r>
            <a:r>
              <a:rPr lang="en-GB" sz="1700" smtClean="0"/>
              <a:t>: </a:t>
            </a:r>
            <a:r>
              <a:rPr lang="en-GB" sz="1700" err="1" smtClean="0"/>
              <a:t>understøtte</a:t>
            </a:r>
            <a:r>
              <a:rPr lang="en-GB" sz="1700" smtClean="0"/>
              <a:t> </a:t>
            </a:r>
            <a:r>
              <a:rPr lang="en-GB" sz="1700" err="1" smtClean="0"/>
              <a:t>studerende</a:t>
            </a:r>
            <a:r>
              <a:rPr lang="en-GB" sz="1700" smtClean="0"/>
              <a:t> </a:t>
            </a:r>
            <a:r>
              <a:rPr lang="en-GB" sz="1700" err="1" smtClean="0"/>
              <a:t>i</a:t>
            </a:r>
            <a:r>
              <a:rPr lang="en-GB" sz="1700" smtClean="0"/>
              <a:t> at </a:t>
            </a:r>
            <a:r>
              <a:rPr lang="en-GB" sz="1700" err="1" smtClean="0"/>
              <a:t>definere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analysere</a:t>
            </a:r>
            <a:r>
              <a:rPr lang="en-GB" sz="1700" smtClean="0"/>
              <a:t> </a:t>
            </a:r>
            <a:r>
              <a:rPr lang="en-GB" sz="1700" err="1" smtClean="0"/>
              <a:t>praktiske</a:t>
            </a:r>
            <a:r>
              <a:rPr lang="en-GB" sz="1700" smtClean="0"/>
              <a:t> </a:t>
            </a:r>
            <a:r>
              <a:rPr lang="en-GB" sz="1700" err="1" smtClean="0"/>
              <a:t>problemstillinger</a:t>
            </a:r>
            <a:r>
              <a:rPr lang="en-GB" sz="1700" smtClean="0"/>
              <a:t> </a:t>
            </a:r>
            <a:r>
              <a:rPr lang="en-GB" sz="1700" err="1" smtClean="0"/>
              <a:t>som</a:t>
            </a:r>
            <a:r>
              <a:rPr lang="en-GB" sz="1700" smtClean="0"/>
              <a:t> </a:t>
            </a:r>
            <a:r>
              <a:rPr lang="en-GB" sz="1700" err="1" smtClean="0"/>
              <a:t>faglige</a:t>
            </a:r>
            <a:r>
              <a:rPr lang="en-GB" sz="1700" smtClean="0"/>
              <a:t> </a:t>
            </a:r>
            <a:r>
              <a:rPr lang="en-GB" sz="1700" err="1" smtClean="0"/>
              <a:t>udfordringer</a:t>
            </a:r>
            <a:endParaRPr lang="en-GB" sz="1700" smtClean="0"/>
          </a:p>
          <a:p>
            <a:pPr>
              <a:spcAft>
                <a:spcPts val="600"/>
              </a:spcAft>
            </a:pPr>
            <a:r>
              <a:rPr lang="en-GB" sz="1700" err="1" smtClean="0"/>
              <a:t>Vekselvirkning</a:t>
            </a:r>
            <a:r>
              <a:rPr lang="en-GB" sz="1700" smtClean="0"/>
              <a:t>: </a:t>
            </a:r>
            <a:r>
              <a:rPr lang="en-GB" sz="1700" err="1" smtClean="0"/>
              <a:t>tilrettelægge</a:t>
            </a:r>
            <a:r>
              <a:rPr lang="en-GB" sz="1700" smtClean="0"/>
              <a:t> </a:t>
            </a:r>
            <a:r>
              <a:rPr lang="en-GB" sz="1700" err="1" smtClean="0"/>
              <a:t>undervisningen</a:t>
            </a:r>
            <a:r>
              <a:rPr lang="en-GB" sz="1700" smtClean="0"/>
              <a:t> </a:t>
            </a:r>
            <a:r>
              <a:rPr lang="en-GB" sz="1700" err="1" smtClean="0"/>
              <a:t>som</a:t>
            </a:r>
            <a:r>
              <a:rPr lang="en-GB" sz="1700" smtClean="0"/>
              <a:t> et </a:t>
            </a:r>
            <a:r>
              <a:rPr lang="en-GB" sz="1700" err="1" smtClean="0"/>
              <a:t>samspil</a:t>
            </a:r>
            <a:r>
              <a:rPr lang="en-GB" sz="1700" smtClean="0"/>
              <a:t> </a:t>
            </a:r>
            <a:r>
              <a:rPr lang="en-GB" sz="1700" err="1" smtClean="0"/>
              <a:t>mellem</a:t>
            </a:r>
            <a:r>
              <a:rPr lang="en-GB" sz="1700" smtClean="0"/>
              <a:t/>
            </a:r>
            <a:br>
              <a:rPr lang="en-GB" sz="1700" smtClean="0"/>
            </a:br>
            <a:r>
              <a:rPr lang="en-GB" sz="1700" err="1" smtClean="0"/>
              <a:t>deltagelsesrum</a:t>
            </a:r>
            <a:r>
              <a:rPr lang="en-GB" sz="1700" smtClean="0"/>
              <a:t>, </a:t>
            </a:r>
            <a:r>
              <a:rPr lang="en-GB" sz="1700" err="1" smtClean="0"/>
              <a:t>iagttagelsesrum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refleksionsrum</a:t>
            </a:r>
            <a:r>
              <a:rPr lang="en-GB" sz="1700" smtClean="0"/>
              <a:t>  </a:t>
            </a:r>
          </a:p>
          <a:p>
            <a:pPr>
              <a:spcAft>
                <a:spcPts val="600"/>
              </a:spcAft>
            </a:pPr>
            <a:r>
              <a:rPr lang="en-GB" sz="1700" err="1" smtClean="0"/>
              <a:t>Gruppebaseret</a:t>
            </a:r>
            <a:r>
              <a:rPr lang="en-GB" sz="1700" smtClean="0"/>
              <a:t> </a:t>
            </a:r>
            <a:r>
              <a:rPr lang="en-GB" sz="1700" err="1" smtClean="0"/>
              <a:t>refleksion</a:t>
            </a:r>
            <a:r>
              <a:rPr lang="en-GB" sz="1700" smtClean="0"/>
              <a:t>: </a:t>
            </a:r>
            <a:r>
              <a:rPr lang="en-GB" sz="1700" err="1" smtClean="0"/>
              <a:t>udvikle</a:t>
            </a:r>
            <a:r>
              <a:rPr lang="en-GB" sz="1700" smtClean="0"/>
              <a:t> stabile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trygge</a:t>
            </a:r>
            <a:r>
              <a:rPr lang="en-GB" sz="1700" smtClean="0"/>
              <a:t> rammer for dialog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kritik</a:t>
            </a:r>
            <a:r>
              <a:rPr lang="en-GB" sz="1700" smtClean="0"/>
              <a:t> </a:t>
            </a:r>
            <a:r>
              <a:rPr lang="en-GB" sz="1700" err="1" smtClean="0"/>
              <a:t>af</a:t>
            </a:r>
            <a:r>
              <a:rPr lang="en-GB" sz="1700" smtClean="0"/>
              <a:t> de </a:t>
            </a:r>
            <a:r>
              <a:rPr lang="en-GB" sz="1700" err="1" smtClean="0"/>
              <a:t>studerendes</a:t>
            </a:r>
            <a:r>
              <a:rPr lang="en-GB" sz="1700" smtClean="0"/>
              <a:t> </a:t>
            </a:r>
            <a:r>
              <a:rPr lang="en-GB" sz="1700" err="1" smtClean="0"/>
              <a:t>erfaringer</a:t>
            </a:r>
            <a:r>
              <a:rPr lang="en-GB" sz="1700" smtClean="0"/>
              <a:t> </a:t>
            </a:r>
            <a:r>
              <a:rPr lang="en-GB" sz="1700" err="1" smtClean="0"/>
              <a:t>fra</a:t>
            </a:r>
            <a:r>
              <a:rPr lang="en-GB" sz="1700" smtClean="0"/>
              <a:t> </a:t>
            </a:r>
            <a:r>
              <a:rPr lang="en-GB" sz="1700" err="1" smtClean="0"/>
              <a:t>praksisprojekter</a:t>
            </a:r>
            <a:r>
              <a:rPr lang="en-GB" sz="1700" smtClean="0"/>
              <a:t> </a:t>
            </a:r>
          </a:p>
          <a:p>
            <a:pPr>
              <a:spcAft>
                <a:spcPts val="600"/>
              </a:spcAft>
            </a:pPr>
            <a:r>
              <a:rPr lang="en-GB" sz="1700" err="1" smtClean="0"/>
              <a:t>Institutionelle</a:t>
            </a:r>
            <a:r>
              <a:rPr lang="en-GB" sz="1700" smtClean="0"/>
              <a:t> rammer: </a:t>
            </a:r>
            <a:r>
              <a:rPr lang="en-GB" sz="1700" err="1" smtClean="0"/>
              <a:t>præcisere</a:t>
            </a:r>
            <a:r>
              <a:rPr lang="en-GB" sz="1700" smtClean="0"/>
              <a:t> </a:t>
            </a:r>
            <a:r>
              <a:rPr lang="en-GB" sz="1700" err="1" smtClean="0"/>
              <a:t>muligheder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begrænsninger</a:t>
            </a:r>
            <a:r>
              <a:rPr lang="en-GB" sz="1700" smtClean="0"/>
              <a:t> for entre- </a:t>
            </a:r>
            <a:r>
              <a:rPr lang="en-GB" sz="1700" err="1" smtClean="0"/>
              <a:t>prenørskabsundervisning</a:t>
            </a:r>
            <a:r>
              <a:rPr lang="en-GB" sz="1700" smtClean="0"/>
              <a:t> </a:t>
            </a:r>
            <a:r>
              <a:rPr lang="en-GB" sz="1700" err="1" smtClean="0"/>
              <a:t>inden</a:t>
            </a:r>
            <a:r>
              <a:rPr lang="en-GB" sz="1700" smtClean="0"/>
              <a:t> for de </a:t>
            </a:r>
            <a:r>
              <a:rPr lang="en-GB" sz="1700" err="1" smtClean="0"/>
              <a:t>givne</a:t>
            </a:r>
            <a:r>
              <a:rPr lang="en-GB" sz="1700" smtClean="0"/>
              <a:t> rammer  </a:t>
            </a:r>
          </a:p>
          <a:p>
            <a:pPr>
              <a:spcAft>
                <a:spcPts val="600"/>
              </a:spcAft>
            </a:pPr>
            <a:r>
              <a:rPr lang="en-GB" sz="1700" smtClean="0"/>
              <a:t>Dialog </a:t>
            </a:r>
            <a:r>
              <a:rPr lang="en-GB" sz="1700" err="1" smtClean="0"/>
              <a:t>om</a:t>
            </a:r>
            <a:r>
              <a:rPr lang="en-GB" sz="1700" smtClean="0"/>
              <a:t> </a:t>
            </a:r>
            <a:r>
              <a:rPr lang="en-GB" sz="1700" err="1" smtClean="0"/>
              <a:t>undervisningen</a:t>
            </a:r>
            <a:r>
              <a:rPr lang="en-GB" sz="1700" smtClean="0"/>
              <a:t>: </a:t>
            </a:r>
            <a:r>
              <a:rPr lang="en-GB" sz="1700" err="1" smtClean="0"/>
              <a:t>opbygge</a:t>
            </a:r>
            <a:r>
              <a:rPr lang="en-GB" sz="1700" smtClean="0"/>
              <a:t> en </a:t>
            </a:r>
            <a:r>
              <a:rPr lang="en-GB" sz="1700" err="1" smtClean="0"/>
              <a:t>læringskultur</a:t>
            </a:r>
            <a:r>
              <a:rPr lang="en-GB" sz="1700" smtClean="0"/>
              <a:t> </a:t>
            </a:r>
            <a:r>
              <a:rPr lang="en-GB" sz="1700" err="1" smtClean="0"/>
              <a:t>blandt</a:t>
            </a:r>
            <a:r>
              <a:rPr lang="en-GB" sz="1700" smtClean="0"/>
              <a:t> </a:t>
            </a:r>
            <a:r>
              <a:rPr lang="en-GB" sz="1700" err="1" smtClean="0"/>
              <a:t>stedets</a:t>
            </a:r>
            <a:r>
              <a:rPr lang="en-GB" sz="1700" smtClean="0"/>
              <a:t> under- </a:t>
            </a:r>
            <a:r>
              <a:rPr lang="en-GB" sz="1700" err="1" smtClean="0"/>
              <a:t>visere</a:t>
            </a:r>
            <a:r>
              <a:rPr lang="en-GB" sz="1700" smtClean="0"/>
              <a:t> </a:t>
            </a:r>
            <a:r>
              <a:rPr lang="en-GB" sz="1700" err="1" smtClean="0"/>
              <a:t>vedrørende</a:t>
            </a:r>
            <a:r>
              <a:rPr lang="en-GB" sz="1700" smtClean="0"/>
              <a:t> </a:t>
            </a:r>
            <a:r>
              <a:rPr lang="en-GB" sz="1700" err="1" smtClean="0"/>
              <a:t>undervisning</a:t>
            </a:r>
            <a:r>
              <a:rPr lang="en-GB" sz="1700" smtClean="0"/>
              <a:t> </a:t>
            </a:r>
            <a:r>
              <a:rPr lang="en-GB" sz="1700" err="1" smtClean="0"/>
              <a:t>heriblandt</a:t>
            </a:r>
            <a:r>
              <a:rPr lang="en-GB" sz="1700" smtClean="0"/>
              <a:t> </a:t>
            </a:r>
            <a:r>
              <a:rPr lang="en-GB" sz="1700" err="1" smtClean="0"/>
              <a:t>praksislæring</a:t>
            </a:r>
            <a:endParaRPr lang="en-GB" sz="1700" smtClean="0"/>
          </a:p>
          <a:p>
            <a:endParaRPr lang="en-GB" sz="170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000" err="1" smtClean="0">
                <a:solidFill>
                  <a:srgbClr val="6CCCE2"/>
                </a:solidFill>
              </a:rPr>
              <a:t>Hvad</a:t>
            </a:r>
            <a:r>
              <a:rPr lang="en-GB" sz="4000" smtClean="0">
                <a:solidFill>
                  <a:srgbClr val="6CCCE2"/>
                </a:solidFill>
              </a:rPr>
              <a:t> </a:t>
            </a:r>
            <a:r>
              <a:rPr lang="en-GB" sz="4000" err="1" smtClean="0">
                <a:solidFill>
                  <a:srgbClr val="6CCCE2"/>
                </a:solidFill>
              </a:rPr>
              <a:t>har</a:t>
            </a:r>
            <a:r>
              <a:rPr lang="en-GB" sz="4000" smtClean="0">
                <a:solidFill>
                  <a:srgbClr val="6CCCE2"/>
                </a:solidFill>
              </a:rPr>
              <a:t> vi </a:t>
            </a:r>
            <a:r>
              <a:rPr lang="en-GB" sz="4000" err="1" smtClean="0">
                <a:solidFill>
                  <a:srgbClr val="6CCCE2"/>
                </a:solidFill>
              </a:rPr>
              <a:t>lært</a:t>
            </a:r>
            <a:r>
              <a:rPr lang="en-GB" sz="4000" smtClean="0">
                <a:solidFill>
                  <a:srgbClr val="6CCCE2"/>
                </a:solidFill>
              </a:rPr>
              <a:t>?</a:t>
            </a:r>
            <a:endParaRPr lang="en-GB" sz="4000">
              <a:solidFill>
                <a:srgbClr val="6CCCE2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en-GB" b="1" err="1" smtClean="0"/>
              <a:t>Studerendes</a:t>
            </a:r>
            <a:r>
              <a:rPr lang="en-GB" b="1" smtClean="0"/>
              <a:t> </a:t>
            </a:r>
            <a:r>
              <a:rPr lang="en-GB" b="1" err="1" smtClean="0"/>
              <a:t>læring</a:t>
            </a:r>
            <a:r>
              <a:rPr lang="en-GB" b="1" smtClean="0"/>
              <a:t>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err="1" smtClean="0"/>
              <a:t>Handlinger</a:t>
            </a:r>
            <a:r>
              <a:rPr lang="en-GB" smtClean="0"/>
              <a:t> </a:t>
            </a:r>
            <a:r>
              <a:rPr lang="en-GB" err="1" smtClean="0"/>
              <a:t>og</a:t>
            </a:r>
            <a:r>
              <a:rPr lang="en-GB" smtClean="0"/>
              <a:t> </a:t>
            </a:r>
            <a:r>
              <a:rPr lang="en-GB" err="1" smtClean="0"/>
              <a:t>interventioner</a:t>
            </a:r>
            <a:r>
              <a:rPr lang="en-GB" smtClean="0"/>
              <a:t> </a:t>
            </a:r>
            <a:r>
              <a:rPr lang="en-GB" err="1" smtClean="0"/>
              <a:t>i</a:t>
            </a:r>
            <a:r>
              <a:rPr lang="en-GB" smtClean="0"/>
              <a:t> </a:t>
            </a:r>
            <a:r>
              <a:rPr lang="en-GB" err="1" smtClean="0"/>
              <a:t>praksis</a:t>
            </a:r>
            <a:r>
              <a:rPr lang="en-GB" smtClean="0"/>
              <a:t> </a:t>
            </a:r>
            <a:r>
              <a:rPr lang="en-GB" err="1" smtClean="0"/>
              <a:t>fører</a:t>
            </a:r>
            <a:r>
              <a:rPr lang="en-GB" smtClean="0"/>
              <a:t> </a:t>
            </a:r>
            <a:r>
              <a:rPr lang="en-GB" err="1" smtClean="0"/>
              <a:t>til</a:t>
            </a:r>
            <a:r>
              <a:rPr lang="en-GB" smtClean="0"/>
              <a:t> </a:t>
            </a:r>
            <a:r>
              <a:rPr lang="en-GB" b="1" err="1" smtClean="0"/>
              <a:t>personlig</a:t>
            </a:r>
            <a:r>
              <a:rPr lang="en-GB" b="1" smtClean="0"/>
              <a:t> </a:t>
            </a:r>
            <a:r>
              <a:rPr lang="en-GB" b="1" err="1" smtClean="0"/>
              <a:t>kunnen</a:t>
            </a:r>
            <a:endParaRPr lang="en-GB" b="1" smtClean="0"/>
          </a:p>
          <a:p>
            <a:pPr marL="457200" indent="-457200" algn="l">
              <a:buFont typeface="+mj-lt"/>
              <a:buAutoNum type="arabicPeriod"/>
            </a:pPr>
            <a:r>
              <a:rPr lang="en-GB" err="1" smtClean="0"/>
              <a:t>Det</a:t>
            </a:r>
            <a:r>
              <a:rPr lang="en-GB" smtClean="0"/>
              <a:t> </a:t>
            </a:r>
            <a:r>
              <a:rPr lang="en-GB" err="1" smtClean="0"/>
              <a:t>er</a:t>
            </a:r>
            <a:r>
              <a:rPr lang="en-GB" smtClean="0"/>
              <a:t> </a:t>
            </a:r>
            <a:r>
              <a:rPr lang="en-GB" err="1" smtClean="0"/>
              <a:t>vanskeligt</a:t>
            </a:r>
            <a:r>
              <a:rPr lang="en-GB" smtClean="0"/>
              <a:t> at </a:t>
            </a:r>
            <a:r>
              <a:rPr lang="en-GB" err="1" smtClean="0"/>
              <a:t>værdisætte</a:t>
            </a:r>
            <a:r>
              <a:rPr lang="en-GB" smtClean="0"/>
              <a:t> sit </a:t>
            </a:r>
            <a:r>
              <a:rPr lang="en-GB" err="1" smtClean="0"/>
              <a:t>projekt</a:t>
            </a:r>
            <a:r>
              <a:rPr lang="en-GB" smtClean="0"/>
              <a:t> </a:t>
            </a:r>
            <a:r>
              <a:rPr lang="en-GB" err="1" smtClean="0"/>
              <a:t>i</a:t>
            </a:r>
            <a:r>
              <a:rPr lang="en-GB" smtClean="0"/>
              <a:t> </a:t>
            </a:r>
            <a:r>
              <a:rPr lang="en-GB" err="1" smtClean="0"/>
              <a:t>forhold</a:t>
            </a:r>
            <a:r>
              <a:rPr lang="en-GB" smtClean="0"/>
              <a:t> </a:t>
            </a:r>
            <a:r>
              <a:rPr lang="en-GB" err="1" smtClean="0"/>
              <a:t>til</a:t>
            </a:r>
            <a:r>
              <a:rPr lang="en-GB" smtClean="0"/>
              <a:t> </a:t>
            </a:r>
            <a:r>
              <a:rPr lang="en-GB" err="1" smtClean="0"/>
              <a:t>omverdenen</a:t>
            </a:r>
            <a:endParaRPr lang="en-GB" smtClean="0"/>
          </a:p>
          <a:p>
            <a:pPr marL="457200" indent="-457200" algn="l">
              <a:buFont typeface="+mj-lt"/>
              <a:buAutoNum type="arabicPeriod"/>
            </a:pPr>
            <a:r>
              <a:rPr lang="en-GB" err="1" smtClean="0"/>
              <a:t>Har</a:t>
            </a:r>
            <a:r>
              <a:rPr lang="en-GB" smtClean="0"/>
              <a:t> man et </a:t>
            </a:r>
            <a:r>
              <a:rPr lang="en-GB" err="1" smtClean="0"/>
              <a:t>projekt</a:t>
            </a:r>
            <a:r>
              <a:rPr lang="en-GB" smtClean="0"/>
              <a:t>, </a:t>
            </a:r>
            <a:r>
              <a:rPr lang="en-GB" err="1" smtClean="0"/>
              <a:t>kan</a:t>
            </a:r>
            <a:r>
              <a:rPr lang="en-GB" smtClean="0"/>
              <a:t> man </a:t>
            </a:r>
            <a:r>
              <a:rPr lang="en-GB" err="1" smtClean="0"/>
              <a:t>arbejde</a:t>
            </a:r>
            <a:r>
              <a:rPr lang="en-GB" smtClean="0"/>
              <a:t> </a:t>
            </a:r>
            <a:r>
              <a:rPr lang="en-GB" err="1" smtClean="0"/>
              <a:t>videre</a:t>
            </a:r>
            <a:r>
              <a:rPr lang="en-GB" smtClean="0"/>
              <a:t> med </a:t>
            </a:r>
            <a:r>
              <a:rPr lang="en-GB" err="1" smtClean="0"/>
              <a:t>det</a:t>
            </a:r>
            <a:r>
              <a:rPr lang="en-GB" smtClean="0"/>
              <a:t> </a:t>
            </a:r>
            <a:r>
              <a:rPr lang="en-GB" err="1" smtClean="0"/>
              <a:t>i</a:t>
            </a:r>
            <a:r>
              <a:rPr lang="en-GB" smtClean="0"/>
              <a:t> </a:t>
            </a:r>
            <a:r>
              <a:rPr lang="en-GB" err="1" smtClean="0"/>
              <a:t>andre</a:t>
            </a:r>
            <a:r>
              <a:rPr lang="en-GB" smtClean="0"/>
              <a:t> fag</a:t>
            </a:r>
          </a:p>
          <a:p>
            <a:pPr marL="457200" indent="-457200" algn="l">
              <a:spcAft>
                <a:spcPts val="600"/>
              </a:spcAft>
              <a:buFont typeface="+mj-lt"/>
              <a:buAutoNum type="arabicPeriod"/>
            </a:pPr>
            <a:r>
              <a:rPr lang="en-GB" smtClean="0"/>
              <a:t>At </a:t>
            </a:r>
            <a:r>
              <a:rPr lang="en-GB" err="1" smtClean="0"/>
              <a:t>udvikle</a:t>
            </a:r>
            <a:r>
              <a:rPr lang="en-GB" smtClean="0"/>
              <a:t> </a:t>
            </a:r>
            <a:r>
              <a:rPr lang="en-GB" err="1" smtClean="0"/>
              <a:t>ideer</a:t>
            </a:r>
            <a:r>
              <a:rPr lang="en-GB" smtClean="0"/>
              <a:t> </a:t>
            </a:r>
            <a:r>
              <a:rPr lang="en-GB" err="1" smtClean="0"/>
              <a:t>tager</a:t>
            </a:r>
            <a:r>
              <a:rPr lang="en-GB" smtClean="0"/>
              <a:t> </a:t>
            </a:r>
            <a:r>
              <a:rPr lang="en-GB" err="1" smtClean="0"/>
              <a:t>tid</a:t>
            </a:r>
            <a:r>
              <a:rPr lang="en-GB" smtClean="0"/>
              <a:t> </a:t>
            </a:r>
            <a:r>
              <a:rPr lang="en-GB" err="1" smtClean="0"/>
              <a:t>og</a:t>
            </a:r>
            <a:r>
              <a:rPr lang="en-GB" smtClean="0"/>
              <a:t> de </a:t>
            </a:r>
            <a:r>
              <a:rPr lang="en-GB" err="1" smtClean="0"/>
              <a:t>bliver</a:t>
            </a:r>
            <a:r>
              <a:rPr lang="en-GB" smtClean="0"/>
              <a:t> </a:t>
            </a:r>
            <a:r>
              <a:rPr lang="en-GB" err="1" smtClean="0"/>
              <a:t>først</a:t>
            </a:r>
            <a:r>
              <a:rPr lang="en-GB" smtClean="0"/>
              <a:t> </a:t>
            </a:r>
            <a:r>
              <a:rPr lang="en-GB" err="1" smtClean="0"/>
              <a:t>realistiske</a:t>
            </a:r>
            <a:r>
              <a:rPr lang="en-GB" smtClean="0"/>
              <a:t> </a:t>
            </a:r>
            <a:r>
              <a:rPr lang="en-GB" err="1" smtClean="0"/>
              <a:t>i</a:t>
            </a:r>
            <a:r>
              <a:rPr lang="en-GB" smtClean="0"/>
              <a:t> </a:t>
            </a:r>
            <a:r>
              <a:rPr lang="en-GB" err="1" smtClean="0"/>
              <a:t>samspil</a:t>
            </a:r>
            <a:r>
              <a:rPr lang="en-GB" smtClean="0"/>
              <a:t> med </a:t>
            </a:r>
            <a:r>
              <a:rPr lang="en-GB" err="1" smtClean="0"/>
              <a:t>praksis</a:t>
            </a:r>
            <a:endParaRPr lang="en-GB" smtClean="0"/>
          </a:p>
          <a:p>
            <a:pPr marL="0" indent="0" algn="l">
              <a:buNone/>
            </a:pPr>
            <a:r>
              <a:rPr lang="en-GB" b="1" err="1" smtClean="0"/>
              <a:t>Undervisernes</a:t>
            </a:r>
            <a:r>
              <a:rPr lang="en-GB" b="1" smtClean="0"/>
              <a:t> </a:t>
            </a:r>
            <a:r>
              <a:rPr lang="en-GB" b="1" err="1" smtClean="0"/>
              <a:t>læring</a:t>
            </a:r>
            <a:endParaRPr lang="en-GB" b="1" smtClean="0"/>
          </a:p>
          <a:p>
            <a:pPr marL="457200" indent="-457200" algn="l">
              <a:buFont typeface="+mj-lt"/>
              <a:buAutoNum type="arabicPeriod"/>
            </a:pPr>
            <a:r>
              <a:rPr lang="en-GB" smtClean="0"/>
              <a:t>I </a:t>
            </a:r>
            <a:r>
              <a:rPr lang="en-GB" err="1" smtClean="0"/>
              <a:t>starten</a:t>
            </a:r>
            <a:r>
              <a:rPr lang="en-GB" smtClean="0"/>
              <a:t> </a:t>
            </a:r>
            <a:r>
              <a:rPr lang="en-GB" err="1" smtClean="0"/>
              <a:t>valgte</a:t>
            </a:r>
            <a:r>
              <a:rPr lang="en-GB" smtClean="0"/>
              <a:t> man </a:t>
            </a:r>
            <a:r>
              <a:rPr lang="en-GB" err="1" smtClean="0"/>
              <a:t>det</a:t>
            </a:r>
            <a:r>
              <a:rPr lang="en-GB" smtClean="0"/>
              <a:t> </a:t>
            </a:r>
            <a:r>
              <a:rPr lang="en-GB" err="1" smtClean="0"/>
              <a:t>sikre</a:t>
            </a:r>
            <a:r>
              <a:rPr lang="en-GB" smtClean="0"/>
              <a:t> </a:t>
            </a:r>
            <a:r>
              <a:rPr lang="en-GB" err="1" smtClean="0"/>
              <a:t>og</a:t>
            </a:r>
            <a:r>
              <a:rPr lang="en-GB" smtClean="0"/>
              <a:t> </a:t>
            </a:r>
            <a:r>
              <a:rPr lang="en-GB" err="1" smtClean="0"/>
              <a:t>baserede</a:t>
            </a:r>
            <a:r>
              <a:rPr lang="en-GB" smtClean="0"/>
              <a:t> </a:t>
            </a:r>
            <a:r>
              <a:rPr lang="en-GB" err="1" smtClean="0"/>
              <a:t>undervisningen</a:t>
            </a:r>
            <a:r>
              <a:rPr lang="en-GB" smtClean="0"/>
              <a:t> </a:t>
            </a:r>
            <a:r>
              <a:rPr lang="en-GB" err="1" smtClean="0"/>
              <a:t>på</a:t>
            </a:r>
            <a:r>
              <a:rPr lang="en-GB" smtClean="0"/>
              <a:t> </a:t>
            </a:r>
            <a:r>
              <a:rPr lang="en-GB" err="1" smtClean="0"/>
              <a:t>teorien</a:t>
            </a:r>
            <a:r>
              <a:rPr lang="en-GB" smtClean="0"/>
              <a:t>;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err="1" smtClean="0"/>
              <a:t>Det</a:t>
            </a:r>
            <a:r>
              <a:rPr lang="en-GB" smtClean="0"/>
              <a:t> </a:t>
            </a:r>
            <a:r>
              <a:rPr lang="en-GB" err="1" smtClean="0"/>
              <a:t>er</a:t>
            </a:r>
            <a:r>
              <a:rPr lang="en-GB" smtClean="0"/>
              <a:t> en </a:t>
            </a:r>
            <a:r>
              <a:rPr lang="en-GB" err="1" smtClean="0"/>
              <a:t>lang</a:t>
            </a:r>
            <a:r>
              <a:rPr lang="en-GB" smtClean="0"/>
              <a:t> </a:t>
            </a:r>
            <a:r>
              <a:rPr lang="en-GB" err="1" smtClean="0"/>
              <a:t>vej</a:t>
            </a:r>
            <a:r>
              <a:rPr lang="en-GB" smtClean="0"/>
              <a:t> at </a:t>
            </a:r>
            <a:r>
              <a:rPr lang="en-GB" err="1" smtClean="0"/>
              <a:t>gå</a:t>
            </a:r>
            <a:r>
              <a:rPr lang="en-GB" smtClean="0"/>
              <a:t>, </a:t>
            </a:r>
            <a:r>
              <a:rPr lang="en-GB" err="1" smtClean="0"/>
              <a:t>før</a:t>
            </a:r>
            <a:r>
              <a:rPr lang="en-GB" smtClean="0"/>
              <a:t> </a:t>
            </a:r>
            <a:r>
              <a:rPr lang="en-GB" err="1" smtClean="0"/>
              <a:t>teori</a:t>
            </a:r>
            <a:r>
              <a:rPr lang="en-GB" smtClean="0"/>
              <a:t> for </a:t>
            </a:r>
            <a:r>
              <a:rPr lang="en-GB" err="1" smtClean="0"/>
              <a:t>alvor</a:t>
            </a:r>
            <a:r>
              <a:rPr lang="en-GB" smtClean="0"/>
              <a:t> spiller </a:t>
            </a:r>
            <a:r>
              <a:rPr lang="en-GB" err="1" smtClean="0"/>
              <a:t>sammen</a:t>
            </a:r>
            <a:r>
              <a:rPr lang="en-GB" smtClean="0"/>
              <a:t> med </a:t>
            </a:r>
            <a:r>
              <a:rPr lang="en-GB" err="1" smtClean="0"/>
              <a:t>praksis</a:t>
            </a:r>
            <a:r>
              <a:rPr lang="en-GB" smtClean="0"/>
              <a:t> 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err="1" smtClean="0"/>
              <a:t>Det</a:t>
            </a:r>
            <a:r>
              <a:rPr lang="en-GB" smtClean="0"/>
              <a:t> </a:t>
            </a:r>
            <a:r>
              <a:rPr lang="en-GB" err="1" smtClean="0"/>
              <a:t>var</a:t>
            </a:r>
            <a:r>
              <a:rPr lang="en-GB" smtClean="0"/>
              <a:t> de </a:t>
            </a:r>
            <a:r>
              <a:rPr lang="en-GB" err="1" smtClean="0"/>
              <a:t>studerendes</a:t>
            </a:r>
            <a:r>
              <a:rPr lang="en-GB" smtClean="0"/>
              <a:t> </a:t>
            </a:r>
            <a:r>
              <a:rPr lang="en-GB" err="1" smtClean="0"/>
              <a:t>praksisprojekter</a:t>
            </a:r>
            <a:r>
              <a:rPr lang="en-GB" smtClean="0"/>
              <a:t>, der </a:t>
            </a:r>
            <a:r>
              <a:rPr lang="en-GB" err="1" smtClean="0"/>
              <a:t>rykkede</a:t>
            </a:r>
            <a:r>
              <a:rPr lang="en-GB" smtClean="0"/>
              <a:t> </a:t>
            </a:r>
            <a:r>
              <a:rPr lang="en-GB" err="1" smtClean="0"/>
              <a:t>undervisningen</a:t>
            </a:r>
            <a:r>
              <a:rPr lang="en-GB" smtClean="0"/>
              <a:t> </a:t>
            </a:r>
            <a:r>
              <a:rPr lang="en-GB" err="1" smtClean="0"/>
              <a:t>fra</a:t>
            </a:r>
            <a:r>
              <a:rPr lang="en-GB" smtClean="0"/>
              <a:t> at </a:t>
            </a:r>
            <a:r>
              <a:rPr lang="en-GB" err="1" smtClean="0"/>
              <a:t>være</a:t>
            </a:r>
            <a:r>
              <a:rPr lang="en-GB" smtClean="0"/>
              <a:t> </a:t>
            </a:r>
            <a:r>
              <a:rPr lang="en-GB" err="1" smtClean="0"/>
              <a:t>målstyret</a:t>
            </a:r>
            <a:r>
              <a:rPr lang="en-GB" smtClean="0"/>
              <a:t> </a:t>
            </a:r>
            <a:r>
              <a:rPr lang="en-GB" err="1" smtClean="0"/>
              <a:t>til</a:t>
            </a:r>
            <a:r>
              <a:rPr lang="en-GB" smtClean="0"/>
              <a:t> at </a:t>
            </a:r>
            <a:r>
              <a:rPr lang="en-GB" err="1" smtClean="0"/>
              <a:t>blive</a:t>
            </a:r>
            <a:r>
              <a:rPr lang="en-GB" smtClean="0"/>
              <a:t> </a:t>
            </a:r>
            <a:r>
              <a:rPr lang="en-GB" err="1" smtClean="0"/>
              <a:t>processtyret</a:t>
            </a:r>
            <a:r>
              <a:rPr lang="en-GB" smtClean="0"/>
              <a:t/>
            </a:r>
            <a:br>
              <a:rPr lang="en-GB" smtClean="0"/>
            </a:br>
            <a:endParaRPr lang="en-GB" smtClean="0"/>
          </a:p>
          <a:p>
            <a:pPr marL="0" indent="0" algn="l">
              <a:buNone/>
            </a:pPr>
            <a:r>
              <a:rPr lang="en-GB" b="1" err="1" smtClean="0"/>
              <a:t>Supervisorernes</a:t>
            </a:r>
            <a:r>
              <a:rPr lang="en-GB" b="1" smtClean="0"/>
              <a:t> </a:t>
            </a:r>
            <a:r>
              <a:rPr lang="en-GB" b="1" err="1" smtClean="0"/>
              <a:t>læring</a:t>
            </a:r>
            <a:endParaRPr lang="en-GB" b="1" smtClean="0"/>
          </a:p>
          <a:p>
            <a:pPr marL="457200" indent="-457200" algn="l">
              <a:buFont typeface="+mj-lt"/>
              <a:buAutoNum type="arabicPeriod"/>
            </a:pPr>
            <a:r>
              <a:rPr lang="en-GB" err="1" smtClean="0"/>
              <a:t>Kollegial</a:t>
            </a:r>
            <a:r>
              <a:rPr lang="en-GB" smtClean="0"/>
              <a:t> supervision </a:t>
            </a:r>
            <a:r>
              <a:rPr lang="en-GB" err="1" smtClean="0"/>
              <a:t>bidrager</a:t>
            </a:r>
            <a:r>
              <a:rPr lang="en-GB" smtClean="0"/>
              <a:t> </a:t>
            </a:r>
            <a:r>
              <a:rPr lang="en-GB" err="1" smtClean="0"/>
              <a:t>til</a:t>
            </a:r>
            <a:r>
              <a:rPr lang="en-GB" smtClean="0"/>
              <a:t> et </a:t>
            </a:r>
            <a:r>
              <a:rPr lang="en-GB" err="1" smtClean="0"/>
              <a:t>fælles</a:t>
            </a:r>
            <a:r>
              <a:rPr lang="en-GB" smtClean="0"/>
              <a:t> sprog </a:t>
            </a:r>
            <a:r>
              <a:rPr lang="en-GB" err="1" smtClean="0"/>
              <a:t>om</a:t>
            </a:r>
            <a:r>
              <a:rPr lang="en-GB" smtClean="0"/>
              <a:t> </a:t>
            </a:r>
            <a:r>
              <a:rPr lang="en-GB" err="1" smtClean="0"/>
              <a:t>undervisningen</a:t>
            </a:r>
            <a:endParaRPr lang="en-GB" smtClean="0"/>
          </a:p>
          <a:p>
            <a:pPr marL="457200" indent="-457200" algn="l">
              <a:buFont typeface="+mj-lt"/>
              <a:buAutoNum type="arabicPeriod"/>
            </a:pPr>
            <a:r>
              <a:rPr lang="en-GB" smtClean="0"/>
              <a:t>At </a:t>
            </a:r>
            <a:r>
              <a:rPr lang="en-GB" err="1" smtClean="0"/>
              <a:t>opleve</a:t>
            </a:r>
            <a:r>
              <a:rPr lang="en-GB" smtClean="0"/>
              <a:t> </a:t>
            </a:r>
            <a:r>
              <a:rPr lang="en-GB" err="1" smtClean="0"/>
              <a:t>forskelligheden</a:t>
            </a:r>
            <a:r>
              <a:rPr lang="en-GB" smtClean="0"/>
              <a:t> </a:t>
            </a:r>
            <a:r>
              <a:rPr lang="en-GB" err="1" smtClean="0"/>
              <a:t>i</a:t>
            </a:r>
            <a:r>
              <a:rPr lang="en-GB" smtClean="0"/>
              <a:t> </a:t>
            </a:r>
            <a:r>
              <a:rPr lang="en-GB" err="1" smtClean="0"/>
              <a:t>undervisningen</a:t>
            </a:r>
            <a:r>
              <a:rPr lang="en-GB" smtClean="0"/>
              <a:t> </a:t>
            </a:r>
            <a:r>
              <a:rPr lang="en-GB" err="1" smtClean="0"/>
              <a:t>styrker</a:t>
            </a:r>
            <a:r>
              <a:rPr lang="en-GB" smtClean="0"/>
              <a:t> variation </a:t>
            </a:r>
            <a:r>
              <a:rPr lang="en-GB" err="1" smtClean="0"/>
              <a:t>i</a:t>
            </a:r>
            <a:r>
              <a:rPr lang="en-GB" smtClean="0"/>
              <a:t> </a:t>
            </a:r>
            <a:r>
              <a:rPr lang="en-GB" err="1" smtClean="0"/>
              <a:t>læringen</a:t>
            </a:r>
            <a:endParaRPr lang="en-GB" smtClean="0"/>
          </a:p>
          <a:p>
            <a:pPr marL="457200" indent="-457200" algn="l">
              <a:buFont typeface="+mj-lt"/>
              <a:buAutoNum type="arabicPeriod"/>
            </a:pPr>
            <a:r>
              <a:rPr lang="en-GB" smtClean="0"/>
              <a:t>Supervision  </a:t>
            </a:r>
            <a:r>
              <a:rPr lang="en-GB" err="1" smtClean="0"/>
              <a:t>efter</a:t>
            </a:r>
            <a:r>
              <a:rPr lang="en-GB" smtClean="0"/>
              <a:t> </a:t>
            </a:r>
            <a:r>
              <a:rPr lang="en-GB" err="1" smtClean="0"/>
              <a:t>tvillingemodellen</a:t>
            </a:r>
            <a:r>
              <a:rPr lang="en-GB" smtClean="0"/>
              <a:t> </a:t>
            </a:r>
            <a:r>
              <a:rPr lang="en-GB" err="1" smtClean="0"/>
              <a:t>er</a:t>
            </a:r>
            <a:r>
              <a:rPr lang="en-GB" smtClean="0"/>
              <a:t> </a:t>
            </a:r>
            <a:r>
              <a:rPr lang="en-GB" err="1" smtClean="0"/>
              <a:t>kompetenceudvikling</a:t>
            </a:r>
            <a:r>
              <a:rPr lang="en-GB" smtClean="0"/>
              <a:t> </a:t>
            </a:r>
            <a:r>
              <a:rPr lang="en-GB" err="1" smtClean="0"/>
              <a:t>i</a:t>
            </a:r>
            <a:r>
              <a:rPr lang="en-GB" smtClean="0"/>
              <a:t> </a:t>
            </a:r>
            <a:r>
              <a:rPr lang="en-GB" err="1" smtClean="0"/>
              <a:t>praksis</a:t>
            </a:r>
            <a:endParaRPr lang="en-GB" smtClean="0"/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4000" err="1" smtClean="0">
                <a:solidFill>
                  <a:srgbClr val="6CCCE2"/>
                </a:solidFill>
              </a:rPr>
              <a:t>Hvordan</a:t>
            </a:r>
            <a:r>
              <a:rPr lang="en-GB" sz="4000" smtClean="0">
                <a:solidFill>
                  <a:srgbClr val="6CCCE2"/>
                </a:solidFill>
              </a:rPr>
              <a:t> </a:t>
            </a:r>
            <a:r>
              <a:rPr lang="en-GB" sz="4000" err="1" smtClean="0">
                <a:solidFill>
                  <a:srgbClr val="6CCCE2"/>
                </a:solidFill>
              </a:rPr>
              <a:t>kommer</a:t>
            </a:r>
            <a:r>
              <a:rPr lang="en-GB" sz="4000" smtClean="0">
                <a:solidFill>
                  <a:srgbClr val="6CCCE2"/>
                </a:solidFill>
              </a:rPr>
              <a:t> vi </a:t>
            </a:r>
            <a:r>
              <a:rPr lang="en-GB" sz="4000" err="1" smtClean="0">
                <a:solidFill>
                  <a:srgbClr val="6CCCE2"/>
                </a:solidFill>
              </a:rPr>
              <a:t>videre</a:t>
            </a:r>
            <a:r>
              <a:rPr lang="en-GB" sz="4000" smtClean="0">
                <a:solidFill>
                  <a:srgbClr val="6CCCE2"/>
                </a:solidFill>
              </a:rPr>
              <a:t> med</a:t>
            </a:r>
            <a:br>
              <a:rPr lang="en-GB" sz="4000" smtClean="0">
                <a:solidFill>
                  <a:srgbClr val="6CCCE2"/>
                </a:solidFill>
              </a:rPr>
            </a:br>
            <a:r>
              <a:rPr lang="en-GB" sz="4000" err="1" smtClean="0">
                <a:solidFill>
                  <a:srgbClr val="6CCCE2"/>
                </a:solidFill>
              </a:rPr>
              <a:t>entreprenørskabsundervisning</a:t>
            </a:r>
            <a:r>
              <a:rPr lang="en-GB" sz="4000" smtClean="0">
                <a:solidFill>
                  <a:srgbClr val="6CCCE2"/>
                </a:solidFill>
              </a:rPr>
              <a:t>?</a:t>
            </a:r>
            <a:endParaRPr lang="en-GB" sz="4000">
              <a:solidFill>
                <a:srgbClr val="6CCCE2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spcAft>
                <a:spcPts val="600"/>
              </a:spcAft>
              <a:buNone/>
            </a:pPr>
            <a:r>
              <a:rPr lang="en-GB" sz="1500" b="1" err="1" smtClean="0"/>
              <a:t>Faglighed</a:t>
            </a:r>
            <a:r>
              <a:rPr lang="en-GB" sz="1500" b="1" smtClean="0"/>
              <a:t> </a:t>
            </a:r>
            <a:r>
              <a:rPr lang="en-GB" sz="1500" b="1" err="1" smtClean="0"/>
              <a:t>og</a:t>
            </a:r>
            <a:r>
              <a:rPr lang="en-GB" sz="1500" b="1" smtClean="0"/>
              <a:t> flerfaglighed</a:t>
            </a:r>
          </a:p>
          <a:p>
            <a:pPr>
              <a:spcAft>
                <a:spcPts val="600"/>
              </a:spcAft>
            </a:pPr>
            <a:r>
              <a:rPr lang="en-GB" sz="1500" smtClean="0"/>
              <a:t>Etableret </a:t>
            </a:r>
            <a:r>
              <a:rPr lang="en-GB" sz="1500" err="1" smtClean="0"/>
              <a:t>faglighed</a:t>
            </a:r>
            <a:r>
              <a:rPr lang="en-GB" sz="1500" smtClean="0"/>
              <a:t> </a:t>
            </a:r>
            <a:r>
              <a:rPr lang="en-GB" sz="1500" err="1" smtClean="0"/>
              <a:t>er</a:t>
            </a:r>
            <a:r>
              <a:rPr lang="en-GB" sz="1500" smtClean="0"/>
              <a:t> </a:t>
            </a:r>
            <a:r>
              <a:rPr lang="en-GB" sz="1500" err="1" smtClean="0"/>
              <a:t>forudsætningen</a:t>
            </a:r>
            <a:r>
              <a:rPr lang="en-GB" sz="1500" smtClean="0"/>
              <a:t> for at </a:t>
            </a:r>
            <a:r>
              <a:rPr lang="en-GB" sz="1500" err="1" smtClean="0"/>
              <a:t>kunne</a:t>
            </a:r>
            <a:r>
              <a:rPr lang="en-GB" sz="1500" smtClean="0"/>
              <a:t> </a:t>
            </a:r>
            <a:r>
              <a:rPr lang="en-GB" sz="1500" err="1" smtClean="0"/>
              <a:t>undervise</a:t>
            </a:r>
            <a:r>
              <a:rPr lang="en-GB" sz="1500" smtClean="0"/>
              <a:t> </a:t>
            </a:r>
            <a:r>
              <a:rPr lang="en-GB" sz="1500" err="1" smtClean="0"/>
              <a:t>flerfagligt</a:t>
            </a:r>
            <a:r>
              <a:rPr lang="en-GB" sz="1500" smtClean="0"/>
              <a:t> </a:t>
            </a:r>
          </a:p>
          <a:p>
            <a:r>
              <a:rPr lang="en-GB" sz="1500" smtClean="0"/>
              <a:t>Flerfaglig undervisning styrker både faglighed og tværfagligheden  </a:t>
            </a:r>
            <a:br>
              <a:rPr lang="en-GB" sz="1500" smtClean="0"/>
            </a:br>
            <a:r>
              <a:rPr lang="en-GB" sz="1500" b="1" smtClean="0"/>
              <a:t>Hvordan</a:t>
            </a:r>
            <a:r>
              <a:rPr lang="en-GB" sz="1500" smtClean="0"/>
              <a:t> undervises flerfagligt på en monofakultær uddannelsesenhed?</a:t>
            </a:r>
            <a:br>
              <a:rPr lang="en-GB" sz="1500" smtClean="0"/>
            </a:br>
            <a:endParaRPr lang="en-GB" sz="1500" smtClean="0"/>
          </a:p>
          <a:p>
            <a:pPr marL="0" indent="0" algn="l">
              <a:spcAft>
                <a:spcPts val="600"/>
              </a:spcAft>
              <a:buNone/>
            </a:pPr>
            <a:r>
              <a:rPr lang="en-GB" sz="1500" b="1" smtClean="0"/>
              <a:t>Analytisk </a:t>
            </a:r>
            <a:r>
              <a:rPr lang="en-GB" sz="1500" b="1" err="1" smtClean="0"/>
              <a:t>kompetence</a:t>
            </a:r>
            <a:r>
              <a:rPr lang="en-GB" sz="1500" b="1" smtClean="0"/>
              <a:t> </a:t>
            </a:r>
            <a:r>
              <a:rPr lang="en-GB" sz="1500" b="1" err="1" smtClean="0"/>
              <a:t>og</a:t>
            </a:r>
            <a:r>
              <a:rPr lang="en-GB" sz="1500" b="1" smtClean="0"/>
              <a:t> </a:t>
            </a:r>
            <a:r>
              <a:rPr lang="en-GB" sz="1500" b="1" err="1" smtClean="0"/>
              <a:t>handlingskompetence</a:t>
            </a:r>
            <a:endParaRPr lang="en-GB" sz="1500" b="1" smtClean="0"/>
          </a:p>
          <a:p>
            <a:pPr marL="182880" indent="-457200" algn="l"/>
            <a:r>
              <a:rPr lang="en-GB" sz="1500" err="1" smtClean="0"/>
              <a:t>Analytiske</a:t>
            </a:r>
            <a:r>
              <a:rPr lang="en-GB" sz="1500" smtClean="0"/>
              <a:t> </a:t>
            </a:r>
            <a:r>
              <a:rPr lang="en-GB" sz="1500" err="1" smtClean="0"/>
              <a:t>færdigheder</a:t>
            </a:r>
            <a:r>
              <a:rPr lang="en-GB" sz="1500" smtClean="0"/>
              <a:t> </a:t>
            </a:r>
            <a:r>
              <a:rPr lang="en-GB" sz="1500" err="1" smtClean="0"/>
              <a:t>og</a:t>
            </a:r>
            <a:r>
              <a:rPr lang="en-GB" sz="1500" smtClean="0"/>
              <a:t> </a:t>
            </a:r>
            <a:r>
              <a:rPr lang="en-GB" sz="1500" err="1" smtClean="0"/>
              <a:t>handlingskompetencer</a:t>
            </a:r>
            <a:r>
              <a:rPr lang="en-GB" sz="1500" smtClean="0"/>
              <a:t> </a:t>
            </a:r>
            <a:r>
              <a:rPr lang="en-GB" sz="1500" err="1" smtClean="0"/>
              <a:t>udvikles</a:t>
            </a:r>
            <a:r>
              <a:rPr lang="en-GB" sz="1500" smtClean="0"/>
              <a:t> </a:t>
            </a:r>
            <a:r>
              <a:rPr lang="en-GB" sz="1500" err="1" smtClean="0"/>
              <a:t>parallelt</a:t>
            </a:r>
            <a:endParaRPr lang="en-GB" sz="1500" smtClean="0"/>
          </a:p>
          <a:p>
            <a:r>
              <a:rPr lang="en-GB" sz="1500" err="1" smtClean="0"/>
              <a:t>Handlingskompetence</a:t>
            </a:r>
            <a:r>
              <a:rPr lang="en-GB" sz="1500" smtClean="0"/>
              <a:t> </a:t>
            </a:r>
            <a:r>
              <a:rPr lang="en-GB" sz="1500" err="1" smtClean="0"/>
              <a:t>er</a:t>
            </a:r>
            <a:r>
              <a:rPr lang="en-GB" sz="1500" smtClean="0"/>
              <a:t> basis for </a:t>
            </a:r>
            <a:r>
              <a:rPr lang="en-GB" sz="1500" err="1" smtClean="0"/>
              <a:t>entreprenørskabsundervisningen</a:t>
            </a:r>
            <a:r>
              <a:rPr lang="en-GB" sz="1500" smtClean="0"/>
              <a:t>. </a:t>
            </a:r>
            <a:r>
              <a:rPr lang="en-GB" sz="1500" b="1" err="1" smtClean="0"/>
              <a:t>Hvordan</a:t>
            </a:r>
            <a:r>
              <a:rPr lang="en-GB" sz="1500" smtClean="0"/>
              <a:t> </a:t>
            </a:r>
            <a:r>
              <a:rPr lang="en-GB" sz="1500" err="1" smtClean="0"/>
              <a:t>styrke</a:t>
            </a:r>
            <a:r>
              <a:rPr lang="en-GB" sz="1500" smtClean="0"/>
              <a:t> de </a:t>
            </a:r>
            <a:r>
              <a:rPr lang="en-GB" sz="1500" err="1" smtClean="0"/>
              <a:t>analytiske</a:t>
            </a:r>
            <a:r>
              <a:rPr lang="en-GB" sz="1500" smtClean="0"/>
              <a:t> </a:t>
            </a:r>
            <a:r>
              <a:rPr lang="en-GB" sz="1500" err="1" smtClean="0"/>
              <a:t>færdigheder</a:t>
            </a:r>
            <a:r>
              <a:rPr lang="en-GB" sz="1500" smtClean="0"/>
              <a:t>  med </a:t>
            </a:r>
            <a:r>
              <a:rPr lang="en-GB" sz="1500" err="1" smtClean="0"/>
              <a:t>handlingsorienteringen</a:t>
            </a:r>
            <a:r>
              <a:rPr lang="en-GB" sz="1500" smtClean="0"/>
              <a:t>?</a:t>
            </a:r>
          </a:p>
          <a:p>
            <a:pPr algn="l">
              <a:spcAft>
                <a:spcPts val="600"/>
              </a:spcAft>
            </a:pPr>
            <a:endParaRPr lang="en-GB" sz="1500" b="1" smtClean="0"/>
          </a:p>
          <a:p>
            <a:pPr marL="0" indent="0" algn="l">
              <a:spcAft>
                <a:spcPts val="600"/>
              </a:spcAft>
              <a:buNone/>
            </a:pPr>
            <a:r>
              <a:rPr lang="en-GB" sz="1500" b="1" err="1" smtClean="0"/>
              <a:t>Planlægning</a:t>
            </a:r>
            <a:r>
              <a:rPr lang="en-GB" sz="1500" b="1" smtClean="0"/>
              <a:t> </a:t>
            </a:r>
            <a:r>
              <a:rPr lang="en-GB" sz="1500" b="1" err="1" smtClean="0"/>
              <a:t>af</a:t>
            </a:r>
            <a:r>
              <a:rPr lang="en-GB" sz="1500" b="1" smtClean="0"/>
              <a:t> </a:t>
            </a:r>
            <a:r>
              <a:rPr lang="en-GB" sz="1500" b="1" err="1" smtClean="0"/>
              <a:t>undervisningen</a:t>
            </a:r>
            <a:endParaRPr lang="en-GB" sz="1500" b="1" smtClean="0"/>
          </a:p>
          <a:p>
            <a:pPr>
              <a:spcAft>
                <a:spcPts val="600"/>
              </a:spcAft>
            </a:pPr>
            <a:r>
              <a:rPr lang="en-GB" sz="1500" err="1" smtClean="0"/>
              <a:t>Undervisningen</a:t>
            </a:r>
            <a:r>
              <a:rPr lang="en-GB" sz="1500" smtClean="0"/>
              <a:t> </a:t>
            </a:r>
            <a:r>
              <a:rPr lang="en-GB" sz="1500" err="1" smtClean="0"/>
              <a:t>tilrettelægges</a:t>
            </a:r>
            <a:r>
              <a:rPr lang="en-GB" sz="1500" smtClean="0"/>
              <a:t> </a:t>
            </a:r>
            <a:r>
              <a:rPr lang="en-GB" sz="1500" err="1" smtClean="0"/>
              <a:t>normalt</a:t>
            </a:r>
            <a:r>
              <a:rPr lang="en-GB" sz="1500" smtClean="0"/>
              <a:t> </a:t>
            </a:r>
            <a:r>
              <a:rPr lang="en-GB" sz="1500" err="1" smtClean="0"/>
              <a:t>afmålt</a:t>
            </a:r>
            <a:r>
              <a:rPr lang="en-GB" sz="1500" smtClean="0"/>
              <a:t> </a:t>
            </a:r>
            <a:r>
              <a:rPr lang="en-GB" sz="1500" err="1" smtClean="0"/>
              <a:t>mhp</a:t>
            </a:r>
            <a:r>
              <a:rPr lang="en-GB" sz="1500" smtClean="0"/>
              <a:t> </a:t>
            </a:r>
            <a:r>
              <a:rPr lang="en-GB" sz="1500" err="1" smtClean="0"/>
              <a:t>faglig</a:t>
            </a:r>
            <a:r>
              <a:rPr lang="en-GB" sz="1500" smtClean="0"/>
              <a:t> progression</a:t>
            </a:r>
          </a:p>
          <a:p>
            <a:pPr>
              <a:spcAft>
                <a:spcPts val="600"/>
              </a:spcAft>
            </a:pPr>
            <a:r>
              <a:rPr lang="en-GB" sz="1500" err="1" smtClean="0"/>
              <a:t>Praksislæring</a:t>
            </a:r>
            <a:r>
              <a:rPr lang="en-GB" sz="1500" smtClean="0"/>
              <a:t> </a:t>
            </a:r>
            <a:r>
              <a:rPr lang="en-GB" sz="1500" err="1" smtClean="0"/>
              <a:t>tager</a:t>
            </a:r>
            <a:r>
              <a:rPr lang="en-GB" sz="1500" smtClean="0"/>
              <a:t> </a:t>
            </a:r>
            <a:r>
              <a:rPr lang="en-GB" sz="1500" err="1" smtClean="0"/>
              <a:t>højde</a:t>
            </a:r>
            <a:r>
              <a:rPr lang="en-GB" sz="1500" smtClean="0"/>
              <a:t> for </a:t>
            </a:r>
            <a:r>
              <a:rPr lang="en-GB" sz="1500" err="1" smtClean="0"/>
              <a:t>eksterne</a:t>
            </a:r>
            <a:r>
              <a:rPr lang="en-GB" sz="1500" smtClean="0"/>
              <a:t> </a:t>
            </a:r>
            <a:r>
              <a:rPr lang="en-GB" sz="1500" err="1" smtClean="0"/>
              <a:t>strukturer</a:t>
            </a:r>
            <a:r>
              <a:rPr lang="en-GB" sz="1500" smtClean="0"/>
              <a:t> </a:t>
            </a:r>
            <a:r>
              <a:rPr lang="en-GB" sz="1500" err="1" smtClean="0"/>
              <a:t>og</a:t>
            </a:r>
            <a:r>
              <a:rPr lang="en-GB" sz="1500" smtClean="0"/>
              <a:t> processer</a:t>
            </a:r>
            <a:br>
              <a:rPr lang="en-GB" sz="1500" smtClean="0"/>
            </a:br>
            <a:r>
              <a:rPr lang="en-GB" sz="1500" b="1" err="1" smtClean="0"/>
              <a:t>Hvordan</a:t>
            </a:r>
            <a:r>
              <a:rPr lang="en-GB" sz="1500" smtClean="0"/>
              <a:t> </a:t>
            </a:r>
            <a:r>
              <a:rPr lang="en-GB" sz="1500" err="1" smtClean="0"/>
              <a:t>kombinerer</a:t>
            </a:r>
            <a:r>
              <a:rPr lang="en-GB" sz="1500" smtClean="0"/>
              <a:t> </a:t>
            </a:r>
            <a:r>
              <a:rPr lang="en-GB" sz="1500" err="1" smtClean="0"/>
              <a:t>undervisningen</a:t>
            </a:r>
            <a:r>
              <a:rPr lang="en-GB" sz="1500" smtClean="0"/>
              <a:t> </a:t>
            </a:r>
            <a:r>
              <a:rPr lang="en-GB" sz="1500" err="1" smtClean="0"/>
              <a:t>faglig</a:t>
            </a:r>
            <a:r>
              <a:rPr lang="en-GB" sz="1500" smtClean="0"/>
              <a:t> progression </a:t>
            </a:r>
            <a:r>
              <a:rPr lang="en-GB" sz="1500" err="1" smtClean="0"/>
              <a:t>og</a:t>
            </a:r>
            <a:r>
              <a:rPr lang="en-GB" sz="1500" smtClean="0"/>
              <a:t> </a:t>
            </a:r>
            <a:r>
              <a:rPr lang="en-GB" sz="1500" err="1" smtClean="0"/>
              <a:t>eksterne</a:t>
            </a:r>
            <a:r>
              <a:rPr lang="en-GB" sz="1500" smtClean="0"/>
              <a:t> </a:t>
            </a:r>
            <a:r>
              <a:rPr lang="en-GB" sz="1500" err="1" smtClean="0"/>
              <a:t>påvirkninger</a:t>
            </a:r>
            <a:r>
              <a:rPr lang="en-GB" sz="1500" smtClean="0"/>
              <a:t>?</a:t>
            </a:r>
            <a:r>
              <a:rPr lang="en-GB" sz="1500" b="1" smtClean="0"/>
              <a:t> </a:t>
            </a:r>
          </a:p>
          <a:p>
            <a:endParaRPr lang="en-GB" sz="15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b="1" err="1" smtClean="0">
                <a:solidFill>
                  <a:srgbClr val="6CCCE2"/>
                </a:solidFill>
              </a:rPr>
              <a:t>Formål</a:t>
            </a:r>
            <a:r>
              <a:rPr lang="en-GB" sz="3600" b="1" smtClean="0">
                <a:solidFill>
                  <a:srgbClr val="6CCCE2"/>
                </a:solidFill>
              </a:rPr>
              <a:t> med </a:t>
            </a:r>
            <a:r>
              <a:rPr lang="en-GB" sz="3600" b="1" err="1" smtClean="0">
                <a:solidFill>
                  <a:srgbClr val="6CCCE2"/>
                </a:solidFill>
              </a:rPr>
              <a:t>drejebogen</a:t>
            </a:r>
            <a:r>
              <a:rPr lang="en-GB" sz="3600" b="1" smtClean="0">
                <a:solidFill>
                  <a:srgbClr val="6CCCE2"/>
                </a:solidFill>
              </a:rPr>
              <a:t> (1)</a:t>
            </a:r>
            <a:endParaRPr lang="en-GB" sz="3600" b="1">
              <a:solidFill>
                <a:srgbClr val="6CCCE2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n-GB" sz="1700" err="1" smtClean="0"/>
              <a:t>Resumé</a:t>
            </a:r>
            <a:r>
              <a:rPr lang="en-GB" sz="1700" smtClean="0"/>
              <a:t> </a:t>
            </a:r>
            <a:r>
              <a:rPr lang="en-GB" sz="1700" err="1" smtClean="0"/>
              <a:t>af</a:t>
            </a:r>
            <a:r>
              <a:rPr lang="en-GB" sz="1700" smtClean="0"/>
              <a:t> to </a:t>
            </a:r>
            <a:r>
              <a:rPr lang="en-GB" sz="1700" err="1" smtClean="0"/>
              <a:t>undervisningsforløb</a:t>
            </a:r>
            <a:r>
              <a:rPr lang="en-GB" sz="1700" smtClean="0"/>
              <a:t> </a:t>
            </a:r>
            <a:r>
              <a:rPr lang="en-GB" sz="1700" err="1" smtClean="0"/>
              <a:t>på</a:t>
            </a:r>
            <a:r>
              <a:rPr lang="en-GB" sz="1700" smtClean="0"/>
              <a:t> IVA:</a:t>
            </a:r>
            <a:br>
              <a:rPr lang="en-GB" sz="1700" smtClean="0"/>
            </a:br>
            <a:endParaRPr lang="en-GB" sz="1700" smtClean="0"/>
          </a:p>
          <a:p>
            <a:pPr marL="0" indent="0" algn="l">
              <a:buNone/>
            </a:pPr>
            <a:r>
              <a:rPr lang="en-GB" sz="1700" smtClean="0"/>
              <a:t>	</a:t>
            </a:r>
            <a:r>
              <a:rPr lang="en-GB" sz="1700" b="1" smtClean="0"/>
              <a:t>//</a:t>
            </a:r>
            <a:r>
              <a:rPr lang="en-GB" sz="1700" b="1" err="1" smtClean="0"/>
              <a:t>Entreprenørskab</a:t>
            </a:r>
            <a:r>
              <a:rPr lang="en-GB" sz="1700" b="1" smtClean="0"/>
              <a:t> </a:t>
            </a:r>
            <a:r>
              <a:rPr lang="en-GB" sz="1700" b="1" err="1" smtClean="0"/>
              <a:t>og</a:t>
            </a:r>
            <a:r>
              <a:rPr lang="en-GB" sz="1700" b="1" smtClean="0"/>
              <a:t> </a:t>
            </a:r>
            <a:r>
              <a:rPr lang="en-GB" sz="1700" b="1" err="1" smtClean="0"/>
              <a:t>formidling</a:t>
            </a:r>
            <a:endParaRPr lang="en-GB" sz="1700" b="1" smtClean="0"/>
          </a:p>
          <a:p>
            <a:pPr marL="0" indent="0" algn="l">
              <a:buNone/>
            </a:pPr>
            <a:r>
              <a:rPr lang="en-GB" sz="1700" b="1" smtClean="0"/>
              <a:t>	//</a:t>
            </a:r>
            <a:r>
              <a:rPr lang="en-GB" sz="1700" b="1" err="1" smtClean="0"/>
              <a:t>Interkulturelle</a:t>
            </a:r>
            <a:r>
              <a:rPr lang="en-GB" sz="1700" b="1" smtClean="0"/>
              <a:t> </a:t>
            </a:r>
            <a:r>
              <a:rPr lang="en-GB" sz="1700" b="1" err="1" smtClean="0"/>
              <a:t>perspektiver</a:t>
            </a:r>
            <a:r>
              <a:rPr lang="en-GB" sz="1700" b="1" smtClean="0"/>
              <a:t> </a:t>
            </a:r>
            <a:r>
              <a:rPr lang="en-GB" sz="1700" b="1" err="1" smtClean="0"/>
              <a:t>i</a:t>
            </a:r>
            <a:r>
              <a:rPr lang="en-GB" sz="1700" b="1" smtClean="0"/>
              <a:t> </a:t>
            </a:r>
            <a:r>
              <a:rPr lang="en-GB" sz="1700" b="1" err="1" smtClean="0"/>
              <a:t>kultur</a:t>
            </a:r>
            <a:r>
              <a:rPr lang="en-GB" sz="1700" b="1" smtClean="0"/>
              <a:t>- </a:t>
            </a:r>
            <a:r>
              <a:rPr lang="en-GB" sz="1700" b="1" err="1" smtClean="0"/>
              <a:t>og</a:t>
            </a:r>
            <a:r>
              <a:rPr lang="en-GB" sz="1700" b="1" smtClean="0"/>
              <a:t> </a:t>
            </a:r>
            <a:r>
              <a:rPr lang="en-GB" sz="1700" b="1" err="1" smtClean="0"/>
              <a:t>informationsformidling</a:t>
            </a:r>
            <a:r>
              <a:rPr lang="en-GB" sz="1700" b="1" smtClean="0"/>
              <a:t>.</a:t>
            </a:r>
            <a:r>
              <a:rPr lang="en-GB" sz="1700" smtClean="0"/>
              <a:t/>
            </a:r>
            <a:br>
              <a:rPr lang="en-GB" sz="1700" smtClean="0"/>
            </a:br>
            <a:endParaRPr lang="en-GB" sz="1700" smtClean="0"/>
          </a:p>
          <a:p>
            <a:r>
              <a:rPr lang="en-GB" sz="1700" smtClean="0"/>
              <a:t>I </a:t>
            </a:r>
            <a:r>
              <a:rPr lang="en-GB" sz="1700" err="1" smtClean="0"/>
              <a:t>begge</a:t>
            </a:r>
            <a:r>
              <a:rPr lang="en-GB" sz="1700" smtClean="0"/>
              <a:t> </a:t>
            </a:r>
            <a:r>
              <a:rPr lang="en-GB" sz="1700" err="1" smtClean="0"/>
              <a:t>moduler</a:t>
            </a:r>
            <a:r>
              <a:rPr lang="en-GB" sz="1700" smtClean="0"/>
              <a:t> </a:t>
            </a:r>
            <a:r>
              <a:rPr lang="en-GB" sz="1700" err="1" smtClean="0"/>
              <a:t>blev</a:t>
            </a:r>
            <a:r>
              <a:rPr lang="en-GB" sz="1700" smtClean="0"/>
              <a:t> der </a:t>
            </a:r>
            <a:r>
              <a:rPr lang="en-GB" sz="1700" err="1" smtClean="0"/>
              <a:t>undervist</a:t>
            </a:r>
            <a:r>
              <a:rPr lang="en-GB" sz="1700" smtClean="0"/>
              <a:t> </a:t>
            </a:r>
            <a:r>
              <a:rPr lang="en-GB" sz="1700" err="1" smtClean="0"/>
              <a:t>i</a:t>
            </a:r>
            <a:r>
              <a:rPr lang="en-GB" sz="1700" smtClean="0"/>
              <a:t>, med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gennem</a:t>
            </a:r>
            <a:r>
              <a:rPr lang="en-GB" sz="1700" smtClean="0"/>
              <a:t> </a:t>
            </a:r>
            <a:r>
              <a:rPr lang="en-GB" sz="1700" err="1" smtClean="0"/>
              <a:t>entreprenør-skab</a:t>
            </a:r>
            <a:r>
              <a:rPr lang="en-GB" sz="1700" smtClean="0"/>
              <a:t> </a:t>
            </a:r>
            <a:r>
              <a:rPr lang="en-GB" sz="1700" err="1" smtClean="0"/>
              <a:t>som</a:t>
            </a:r>
            <a:r>
              <a:rPr lang="en-GB" sz="1700" smtClean="0"/>
              <a:t> </a:t>
            </a:r>
            <a:r>
              <a:rPr lang="en-GB" sz="1700" err="1" smtClean="0"/>
              <a:t>praksislæring</a:t>
            </a:r>
            <a:r>
              <a:rPr lang="en-GB" sz="1700" smtClean="0"/>
              <a:t>, men </a:t>
            </a:r>
            <a:r>
              <a:rPr lang="en-GB" sz="1700" err="1" smtClean="0"/>
              <a:t>på</a:t>
            </a:r>
            <a:r>
              <a:rPr lang="en-GB" sz="1700" smtClean="0"/>
              <a:t> </a:t>
            </a:r>
            <a:r>
              <a:rPr lang="en-GB" sz="1700" err="1" smtClean="0"/>
              <a:t>forskellig</a:t>
            </a:r>
            <a:r>
              <a:rPr lang="en-GB" sz="1700" smtClean="0"/>
              <a:t> vis.</a:t>
            </a:r>
          </a:p>
          <a:p>
            <a:pPr indent="-457200" algn="l"/>
            <a:endParaRPr lang="en-GB" sz="1700" smtClean="0"/>
          </a:p>
          <a:p>
            <a:r>
              <a:rPr lang="en-GB" sz="1700" err="1" smtClean="0"/>
              <a:t>Projektgruppen</a:t>
            </a:r>
            <a:r>
              <a:rPr lang="en-GB" sz="1700" smtClean="0"/>
              <a:t> </a:t>
            </a:r>
            <a:r>
              <a:rPr lang="en-GB" sz="1700" err="1" smtClean="0"/>
              <a:t>har</a:t>
            </a:r>
            <a:r>
              <a:rPr lang="en-GB" sz="1700" smtClean="0"/>
              <a:t> </a:t>
            </a:r>
            <a:r>
              <a:rPr lang="en-GB" sz="1700" err="1" smtClean="0"/>
              <a:t>samlet</a:t>
            </a:r>
            <a:r>
              <a:rPr lang="en-GB" sz="1700" smtClean="0"/>
              <a:t> </a:t>
            </a:r>
            <a:r>
              <a:rPr lang="en-GB" sz="1700" err="1" smtClean="0"/>
              <a:t>undervisernes</a:t>
            </a:r>
            <a:r>
              <a:rPr lang="en-GB" sz="1700" smtClean="0"/>
              <a:t>, </a:t>
            </a:r>
            <a:r>
              <a:rPr lang="en-GB" sz="1700" err="1" smtClean="0"/>
              <a:t>supervisernes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de </a:t>
            </a:r>
            <a:r>
              <a:rPr lang="en-GB" sz="1700" err="1" smtClean="0"/>
              <a:t>studerendes</a:t>
            </a:r>
            <a:r>
              <a:rPr lang="en-GB" sz="1700" smtClean="0"/>
              <a:t> </a:t>
            </a:r>
            <a:r>
              <a:rPr lang="en-GB" sz="1700" err="1" smtClean="0"/>
              <a:t>erfaringer</a:t>
            </a:r>
            <a:r>
              <a:rPr lang="en-GB" sz="1700" smtClean="0"/>
              <a:t> </a:t>
            </a:r>
            <a:r>
              <a:rPr lang="en-GB" sz="1700" err="1" smtClean="0"/>
              <a:t>i</a:t>
            </a:r>
            <a:r>
              <a:rPr lang="en-GB" sz="1700" smtClean="0"/>
              <a:t> </a:t>
            </a:r>
            <a:r>
              <a:rPr lang="en-GB" sz="1700" err="1" smtClean="0"/>
              <a:t>rapporten</a:t>
            </a:r>
            <a:r>
              <a:rPr lang="en-GB" sz="1700" smtClean="0"/>
              <a:t> </a:t>
            </a:r>
            <a:r>
              <a:rPr lang="en-GB" sz="1700" i="1" smtClean="0"/>
              <a:t>Tag en bid </a:t>
            </a:r>
            <a:r>
              <a:rPr lang="en-GB" sz="1700" i="1" err="1" smtClean="0"/>
              <a:t>af</a:t>
            </a:r>
            <a:r>
              <a:rPr lang="en-GB" sz="1700" i="1" smtClean="0"/>
              <a:t> </a:t>
            </a:r>
            <a:r>
              <a:rPr lang="en-GB" sz="1700" i="1" err="1" smtClean="0"/>
              <a:t>praksis</a:t>
            </a:r>
            <a:r>
              <a:rPr lang="en-GB" sz="1700" i="1" smtClean="0"/>
              <a:t>. </a:t>
            </a:r>
          </a:p>
          <a:p>
            <a:pPr indent="-457200" algn="l"/>
            <a:endParaRPr lang="en-GB" sz="1700" i="1" smtClean="0"/>
          </a:p>
          <a:p>
            <a:r>
              <a:rPr lang="en-GB" sz="1700" err="1" smtClean="0"/>
              <a:t>Projektet</a:t>
            </a:r>
            <a:r>
              <a:rPr lang="en-GB" sz="1700" smtClean="0"/>
              <a:t> </a:t>
            </a:r>
            <a:r>
              <a:rPr lang="en-GB" sz="1700" err="1" smtClean="0"/>
              <a:t>er</a:t>
            </a:r>
            <a:r>
              <a:rPr lang="en-GB" sz="1700" smtClean="0"/>
              <a:t> </a:t>
            </a:r>
            <a:r>
              <a:rPr lang="en-GB" sz="1700" err="1" smtClean="0"/>
              <a:t>gennemført</a:t>
            </a:r>
            <a:r>
              <a:rPr lang="en-GB" sz="1700" smtClean="0"/>
              <a:t> med </a:t>
            </a:r>
            <a:r>
              <a:rPr lang="en-GB" sz="1700" err="1" smtClean="0"/>
              <a:t>støtte</a:t>
            </a:r>
            <a:r>
              <a:rPr lang="en-GB" sz="1700" smtClean="0"/>
              <a:t> </a:t>
            </a:r>
            <a:r>
              <a:rPr lang="en-GB" sz="1700" err="1" smtClean="0"/>
              <a:t>fra</a:t>
            </a:r>
            <a:r>
              <a:rPr lang="en-GB" sz="1700" smtClean="0"/>
              <a:t> </a:t>
            </a:r>
            <a:r>
              <a:rPr lang="en-GB" sz="1700" err="1" smtClean="0"/>
              <a:t>Fonden</a:t>
            </a:r>
            <a:r>
              <a:rPr lang="en-GB" sz="1700" smtClean="0"/>
              <a:t> for </a:t>
            </a:r>
            <a:r>
              <a:rPr lang="en-GB" sz="1700" err="1" smtClean="0"/>
              <a:t>Entreprenørskab</a:t>
            </a:r>
            <a:endParaRPr lang="en-GB" sz="1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4000" err="1" smtClean="0">
                <a:solidFill>
                  <a:srgbClr val="6CCCE2"/>
                </a:solidFill>
              </a:rPr>
              <a:t>Entreprenørskabsundervisning</a:t>
            </a:r>
            <a:r>
              <a:rPr lang="en-GB" sz="4000" smtClean="0">
                <a:solidFill>
                  <a:srgbClr val="6CCCE2"/>
                </a:solidFill>
              </a:rPr>
              <a:t/>
            </a:r>
            <a:br>
              <a:rPr lang="en-GB" sz="4000" smtClean="0">
                <a:solidFill>
                  <a:srgbClr val="6CCCE2"/>
                </a:solidFill>
              </a:rPr>
            </a:br>
            <a:r>
              <a:rPr lang="en-GB" sz="4000" err="1" smtClean="0">
                <a:solidFill>
                  <a:srgbClr val="6CCCE2"/>
                </a:solidFill>
              </a:rPr>
              <a:t>Hvornår</a:t>
            </a:r>
            <a:r>
              <a:rPr lang="en-GB" sz="4000" smtClean="0">
                <a:solidFill>
                  <a:srgbClr val="6CCCE2"/>
                </a:solidFill>
              </a:rPr>
              <a:t> ?</a:t>
            </a:r>
            <a:endParaRPr lang="en-GB" sz="4000">
              <a:solidFill>
                <a:srgbClr val="6CCCE2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>
              <a:spcAft>
                <a:spcPts val="600"/>
              </a:spcAft>
            </a:pPr>
            <a:r>
              <a:rPr lang="en-GB" err="1" smtClean="0"/>
              <a:t>Entreprenørskab</a:t>
            </a:r>
            <a:r>
              <a:rPr lang="en-GB" smtClean="0"/>
              <a:t> </a:t>
            </a:r>
            <a:r>
              <a:rPr lang="en-GB" err="1" smtClean="0"/>
              <a:t>ses</a:t>
            </a:r>
            <a:r>
              <a:rPr lang="en-GB" smtClean="0"/>
              <a:t> </a:t>
            </a:r>
            <a:r>
              <a:rPr lang="en-GB" err="1" smtClean="0"/>
              <a:t>som</a:t>
            </a:r>
            <a:r>
              <a:rPr lang="en-GB" smtClean="0"/>
              <a:t> </a:t>
            </a:r>
            <a:r>
              <a:rPr lang="en-GB" err="1" smtClean="0"/>
              <a:t>faglighed</a:t>
            </a:r>
            <a:r>
              <a:rPr lang="en-GB" smtClean="0"/>
              <a:t>, der </a:t>
            </a:r>
            <a:r>
              <a:rPr lang="en-GB" err="1" smtClean="0"/>
              <a:t>anvendes</a:t>
            </a:r>
            <a:r>
              <a:rPr lang="en-GB" smtClean="0"/>
              <a:t> </a:t>
            </a:r>
            <a:r>
              <a:rPr lang="en-GB" err="1" smtClean="0"/>
              <a:t>i</a:t>
            </a:r>
            <a:r>
              <a:rPr lang="en-GB" smtClean="0"/>
              <a:t> </a:t>
            </a:r>
            <a:r>
              <a:rPr lang="en-GB" err="1" smtClean="0"/>
              <a:t>og</a:t>
            </a:r>
            <a:r>
              <a:rPr lang="en-GB" smtClean="0"/>
              <a:t> </a:t>
            </a:r>
            <a:r>
              <a:rPr lang="en-GB" err="1" smtClean="0"/>
              <a:t>tilpasses</a:t>
            </a:r>
            <a:r>
              <a:rPr lang="en-GB" smtClean="0"/>
              <a:t> </a:t>
            </a:r>
            <a:r>
              <a:rPr lang="en-GB" err="1" smtClean="0"/>
              <a:t>til</a:t>
            </a:r>
            <a:r>
              <a:rPr lang="en-GB" smtClean="0"/>
              <a:t> fag, der </a:t>
            </a:r>
            <a:r>
              <a:rPr lang="en-GB" err="1" smtClean="0"/>
              <a:t>udgør</a:t>
            </a:r>
            <a:r>
              <a:rPr lang="en-GB" smtClean="0"/>
              <a:t> </a:t>
            </a:r>
            <a:r>
              <a:rPr lang="en-GB" err="1" smtClean="0"/>
              <a:t>stedets</a:t>
            </a:r>
            <a:r>
              <a:rPr lang="en-GB" smtClean="0"/>
              <a:t> </a:t>
            </a:r>
            <a:r>
              <a:rPr lang="en-GB" err="1" smtClean="0"/>
              <a:t>faglige</a:t>
            </a:r>
            <a:r>
              <a:rPr lang="en-GB" smtClean="0"/>
              <a:t> </a:t>
            </a:r>
            <a:r>
              <a:rPr lang="en-GB" err="1" smtClean="0"/>
              <a:t>ståsted</a:t>
            </a:r>
            <a:r>
              <a:rPr lang="en-GB" smtClean="0"/>
              <a:t>. </a:t>
            </a:r>
            <a:r>
              <a:rPr lang="en-GB" err="1" smtClean="0"/>
              <a:t>Kompetent</a:t>
            </a:r>
            <a:r>
              <a:rPr lang="en-GB" smtClean="0"/>
              <a:t> </a:t>
            </a:r>
            <a:r>
              <a:rPr lang="en-GB" err="1" smtClean="0"/>
              <a:t>brug</a:t>
            </a:r>
            <a:r>
              <a:rPr lang="en-GB" smtClean="0"/>
              <a:t> </a:t>
            </a:r>
            <a:r>
              <a:rPr lang="en-GB" err="1" smtClean="0"/>
              <a:t>af</a:t>
            </a:r>
            <a:r>
              <a:rPr lang="en-GB" smtClean="0"/>
              <a:t> </a:t>
            </a:r>
            <a:r>
              <a:rPr lang="en-GB" err="1" smtClean="0"/>
              <a:t>fagets</a:t>
            </a:r>
            <a:r>
              <a:rPr lang="en-GB" smtClean="0"/>
              <a:t> </a:t>
            </a:r>
            <a:r>
              <a:rPr lang="en-GB" err="1" smtClean="0"/>
              <a:t>teori</a:t>
            </a:r>
            <a:r>
              <a:rPr lang="en-GB" smtClean="0"/>
              <a:t> </a:t>
            </a:r>
            <a:r>
              <a:rPr lang="en-GB" err="1" smtClean="0"/>
              <a:t>og</a:t>
            </a:r>
            <a:r>
              <a:rPr lang="en-GB" smtClean="0"/>
              <a:t> </a:t>
            </a:r>
            <a:r>
              <a:rPr lang="en-GB" err="1" smtClean="0"/>
              <a:t>metoder</a:t>
            </a:r>
            <a:r>
              <a:rPr lang="en-GB" smtClean="0"/>
              <a:t> </a:t>
            </a:r>
            <a:br>
              <a:rPr lang="en-GB" smtClean="0"/>
            </a:br>
            <a:r>
              <a:rPr lang="en-GB" err="1" smtClean="0"/>
              <a:t>er</a:t>
            </a:r>
            <a:r>
              <a:rPr lang="en-GB" smtClean="0"/>
              <a:t> en </a:t>
            </a:r>
            <a:r>
              <a:rPr lang="en-GB" err="1" smtClean="0"/>
              <a:t>vigtig</a:t>
            </a:r>
            <a:r>
              <a:rPr lang="en-GB" smtClean="0"/>
              <a:t> </a:t>
            </a:r>
            <a:r>
              <a:rPr lang="en-GB" err="1" smtClean="0"/>
              <a:t>forudsætning</a:t>
            </a:r>
            <a:r>
              <a:rPr lang="en-GB" smtClean="0"/>
              <a:t> for at </a:t>
            </a:r>
            <a:r>
              <a:rPr lang="en-GB" err="1" smtClean="0"/>
              <a:t>undervise</a:t>
            </a:r>
            <a:r>
              <a:rPr lang="en-GB" smtClean="0"/>
              <a:t> </a:t>
            </a:r>
            <a:r>
              <a:rPr lang="en-GB" err="1" smtClean="0"/>
              <a:t>gennem</a:t>
            </a:r>
            <a:r>
              <a:rPr lang="en-GB" smtClean="0"/>
              <a:t> </a:t>
            </a:r>
            <a:r>
              <a:rPr lang="en-GB" err="1" smtClean="0"/>
              <a:t>entreprenørskab</a:t>
            </a:r>
            <a:r>
              <a:rPr lang="en-GB" smtClean="0"/>
              <a:t>.  </a:t>
            </a:r>
            <a:br>
              <a:rPr lang="en-GB" smtClean="0"/>
            </a:br>
            <a:r>
              <a:rPr lang="en-GB" err="1" smtClean="0"/>
              <a:t>Ud</a:t>
            </a:r>
            <a:r>
              <a:rPr lang="en-GB" smtClean="0"/>
              <a:t> </a:t>
            </a:r>
            <a:r>
              <a:rPr lang="en-GB" err="1" smtClean="0"/>
              <a:t>fra</a:t>
            </a:r>
            <a:r>
              <a:rPr lang="en-GB" smtClean="0"/>
              <a:t> den </a:t>
            </a:r>
            <a:r>
              <a:rPr lang="en-GB" err="1" smtClean="0"/>
              <a:t>præmis</a:t>
            </a:r>
            <a:r>
              <a:rPr lang="en-GB" smtClean="0"/>
              <a:t> </a:t>
            </a:r>
            <a:r>
              <a:rPr lang="en-GB" err="1" smtClean="0"/>
              <a:t>kan</a:t>
            </a:r>
            <a:r>
              <a:rPr lang="en-GB" smtClean="0"/>
              <a:t> man </a:t>
            </a:r>
            <a:r>
              <a:rPr lang="en-GB" err="1" smtClean="0"/>
              <a:t>vælge</a:t>
            </a:r>
            <a:r>
              <a:rPr lang="en-GB" smtClean="0"/>
              <a:t>:</a:t>
            </a:r>
          </a:p>
          <a:p>
            <a:pPr marL="182880" indent="-457200" algn="l">
              <a:spcAft>
                <a:spcPts val="600"/>
              </a:spcAft>
            </a:pPr>
            <a:endParaRPr lang="en-GB" smtClean="0"/>
          </a:p>
          <a:p>
            <a:pPr>
              <a:spcAft>
                <a:spcPts val="600"/>
              </a:spcAft>
            </a:pPr>
            <a:r>
              <a:rPr lang="en-GB" smtClean="0"/>
              <a:t>at </a:t>
            </a:r>
            <a:r>
              <a:rPr lang="en-GB" err="1" smtClean="0"/>
              <a:t>inddrage</a:t>
            </a:r>
            <a:r>
              <a:rPr lang="en-GB" smtClean="0"/>
              <a:t> </a:t>
            </a:r>
            <a:r>
              <a:rPr lang="en-GB" err="1" smtClean="0"/>
              <a:t>entreprenørskab</a:t>
            </a:r>
            <a:r>
              <a:rPr lang="en-GB" smtClean="0"/>
              <a:t>, </a:t>
            </a:r>
            <a:r>
              <a:rPr lang="en-GB" err="1" smtClean="0"/>
              <a:t>når</a:t>
            </a:r>
            <a:r>
              <a:rPr lang="en-GB" smtClean="0"/>
              <a:t> </a:t>
            </a:r>
            <a:r>
              <a:rPr lang="en-GB" err="1" smtClean="0"/>
              <a:t>bachelorgrad</a:t>
            </a:r>
            <a:r>
              <a:rPr lang="en-GB" smtClean="0"/>
              <a:t> </a:t>
            </a:r>
            <a:r>
              <a:rPr lang="en-GB" err="1" smtClean="0"/>
              <a:t>er</a:t>
            </a:r>
            <a:r>
              <a:rPr lang="en-GB" smtClean="0"/>
              <a:t> </a:t>
            </a:r>
            <a:r>
              <a:rPr lang="en-GB" err="1" smtClean="0"/>
              <a:t>opnået</a:t>
            </a:r>
            <a:r>
              <a:rPr lang="en-GB" smtClean="0"/>
              <a:t> </a:t>
            </a:r>
            <a:r>
              <a:rPr lang="en-GB" err="1" smtClean="0"/>
              <a:t>mhp</a:t>
            </a:r>
            <a:r>
              <a:rPr lang="en-GB" smtClean="0"/>
              <a:t> at </a:t>
            </a:r>
            <a:r>
              <a:rPr lang="en-GB" err="1" smtClean="0"/>
              <a:t>udvide</a:t>
            </a:r>
            <a:r>
              <a:rPr lang="en-GB" smtClean="0"/>
              <a:t> </a:t>
            </a:r>
            <a:r>
              <a:rPr lang="en-GB" err="1" smtClean="0"/>
              <a:t>og</a:t>
            </a:r>
            <a:r>
              <a:rPr lang="en-GB" smtClean="0"/>
              <a:t> </a:t>
            </a:r>
            <a:r>
              <a:rPr lang="en-GB" err="1" smtClean="0"/>
              <a:t>udfordre</a:t>
            </a:r>
            <a:r>
              <a:rPr lang="en-GB" smtClean="0"/>
              <a:t> </a:t>
            </a:r>
            <a:r>
              <a:rPr lang="en-GB" err="1" smtClean="0"/>
              <a:t>kandidatstuderendes</a:t>
            </a:r>
            <a:r>
              <a:rPr lang="en-GB" smtClean="0"/>
              <a:t> </a:t>
            </a:r>
            <a:r>
              <a:rPr lang="en-GB" err="1" smtClean="0"/>
              <a:t>faglige</a:t>
            </a:r>
            <a:r>
              <a:rPr lang="en-GB" smtClean="0"/>
              <a:t> fundament </a:t>
            </a:r>
            <a:r>
              <a:rPr lang="en-GB" err="1" smtClean="0"/>
              <a:t>gennem</a:t>
            </a:r>
            <a:r>
              <a:rPr lang="en-GB" smtClean="0"/>
              <a:t> analyser </a:t>
            </a:r>
            <a:r>
              <a:rPr lang="en-GB" err="1" smtClean="0"/>
              <a:t>af</a:t>
            </a:r>
            <a:r>
              <a:rPr lang="en-GB" smtClean="0"/>
              <a:t> </a:t>
            </a:r>
            <a:r>
              <a:rPr lang="en-GB" err="1" smtClean="0"/>
              <a:t>og</a:t>
            </a:r>
            <a:r>
              <a:rPr lang="en-GB" smtClean="0"/>
              <a:t> </a:t>
            </a:r>
            <a:r>
              <a:rPr lang="en-GB" err="1" smtClean="0"/>
              <a:t>handlinger</a:t>
            </a:r>
            <a:r>
              <a:rPr lang="en-GB" smtClean="0"/>
              <a:t> </a:t>
            </a:r>
            <a:r>
              <a:rPr lang="en-GB" err="1" smtClean="0"/>
              <a:t>i</a:t>
            </a:r>
            <a:r>
              <a:rPr lang="en-GB" smtClean="0"/>
              <a:t> </a:t>
            </a:r>
            <a:r>
              <a:rPr lang="en-GB" err="1" smtClean="0"/>
              <a:t>komplekse</a:t>
            </a:r>
            <a:r>
              <a:rPr lang="en-GB" smtClean="0"/>
              <a:t> </a:t>
            </a:r>
            <a:r>
              <a:rPr lang="en-GB" err="1" smtClean="0"/>
              <a:t>praksisfelter</a:t>
            </a:r>
            <a:r>
              <a:rPr lang="en-GB" smtClean="0"/>
              <a:t>, der </a:t>
            </a:r>
            <a:r>
              <a:rPr lang="en-GB" err="1" smtClean="0"/>
              <a:t>styrker</a:t>
            </a:r>
            <a:r>
              <a:rPr lang="en-GB" smtClean="0"/>
              <a:t> </a:t>
            </a:r>
            <a:r>
              <a:rPr lang="en-GB" err="1" smtClean="0"/>
              <a:t>evne</a:t>
            </a:r>
            <a:r>
              <a:rPr lang="en-GB" smtClean="0"/>
              <a:t> </a:t>
            </a:r>
            <a:r>
              <a:rPr lang="en-GB" err="1" smtClean="0"/>
              <a:t>til</a:t>
            </a:r>
            <a:r>
              <a:rPr lang="en-GB" smtClean="0"/>
              <a:t> </a:t>
            </a:r>
            <a:r>
              <a:rPr lang="en-GB" err="1" smtClean="0"/>
              <a:t>kritisk</a:t>
            </a:r>
            <a:r>
              <a:rPr lang="en-GB" smtClean="0"/>
              <a:t> </a:t>
            </a:r>
            <a:r>
              <a:rPr lang="en-GB" err="1" smtClean="0"/>
              <a:t>refleksion</a:t>
            </a:r>
            <a:r>
              <a:rPr lang="en-GB" smtClean="0"/>
              <a:t>. </a:t>
            </a:r>
            <a:br>
              <a:rPr lang="en-GB" smtClean="0"/>
            </a:br>
            <a:endParaRPr lang="en-GB" smtClean="0"/>
          </a:p>
          <a:p>
            <a:pPr>
              <a:spcAft>
                <a:spcPts val="600"/>
              </a:spcAft>
            </a:pPr>
            <a:r>
              <a:rPr lang="en-GB" smtClean="0"/>
              <a:t>en </a:t>
            </a:r>
            <a:r>
              <a:rPr lang="en-GB" err="1" smtClean="0"/>
              <a:t>integreret</a:t>
            </a:r>
            <a:r>
              <a:rPr lang="en-GB" smtClean="0"/>
              <a:t> model, </a:t>
            </a:r>
            <a:r>
              <a:rPr lang="en-GB" err="1" smtClean="0"/>
              <a:t>hvor</a:t>
            </a:r>
            <a:r>
              <a:rPr lang="en-GB" smtClean="0"/>
              <a:t> </a:t>
            </a:r>
            <a:r>
              <a:rPr lang="en-GB" err="1" smtClean="0"/>
              <a:t>analytiske</a:t>
            </a:r>
            <a:r>
              <a:rPr lang="en-GB" smtClean="0"/>
              <a:t> </a:t>
            </a:r>
            <a:r>
              <a:rPr lang="en-GB" err="1" smtClean="0"/>
              <a:t>færdigheder</a:t>
            </a:r>
            <a:r>
              <a:rPr lang="en-GB" smtClean="0"/>
              <a:t> </a:t>
            </a:r>
            <a:r>
              <a:rPr lang="en-GB" err="1" smtClean="0"/>
              <a:t>og</a:t>
            </a:r>
            <a:r>
              <a:rPr lang="en-GB" smtClean="0"/>
              <a:t> </a:t>
            </a:r>
            <a:r>
              <a:rPr lang="en-GB" err="1" smtClean="0"/>
              <a:t>handlingskompetence</a:t>
            </a:r>
            <a:r>
              <a:rPr lang="en-GB" smtClean="0"/>
              <a:t> </a:t>
            </a:r>
            <a:r>
              <a:rPr lang="en-GB" err="1" smtClean="0"/>
              <a:t>opbygges</a:t>
            </a:r>
            <a:r>
              <a:rPr lang="en-GB" smtClean="0"/>
              <a:t> </a:t>
            </a:r>
            <a:r>
              <a:rPr lang="en-GB" err="1" smtClean="0"/>
              <a:t>parallelt</a:t>
            </a:r>
            <a:r>
              <a:rPr lang="en-GB" smtClean="0"/>
              <a:t>. </a:t>
            </a:r>
            <a:r>
              <a:rPr lang="en-GB" err="1" smtClean="0"/>
              <a:t>Målet</a:t>
            </a:r>
            <a:r>
              <a:rPr lang="en-GB" smtClean="0"/>
              <a:t> </a:t>
            </a:r>
            <a:r>
              <a:rPr lang="en-GB" err="1" smtClean="0"/>
              <a:t>er</a:t>
            </a:r>
            <a:r>
              <a:rPr lang="en-GB" smtClean="0"/>
              <a:t> et </a:t>
            </a:r>
            <a:r>
              <a:rPr lang="en-GB" err="1" smtClean="0"/>
              <a:t>solidt</a:t>
            </a:r>
            <a:r>
              <a:rPr lang="en-GB" smtClean="0"/>
              <a:t> </a:t>
            </a:r>
            <a:r>
              <a:rPr lang="en-GB" err="1" smtClean="0"/>
              <a:t>færdighedsniveau</a:t>
            </a:r>
            <a:r>
              <a:rPr lang="en-GB" smtClean="0"/>
              <a:t>, </a:t>
            </a:r>
            <a:r>
              <a:rPr lang="en-GB" err="1" smtClean="0"/>
              <a:t>teoretisk</a:t>
            </a:r>
            <a:r>
              <a:rPr lang="en-GB" smtClean="0"/>
              <a:t> </a:t>
            </a:r>
            <a:r>
              <a:rPr lang="en-GB" err="1" smtClean="0"/>
              <a:t>og</a:t>
            </a:r>
            <a:r>
              <a:rPr lang="en-GB" smtClean="0"/>
              <a:t> </a:t>
            </a:r>
            <a:r>
              <a:rPr lang="en-GB" err="1" smtClean="0"/>
              <a:t>metodisk</a:t>
            </a:r>
            <a:r>
              <a:rPr lang="en-GB" smtClean="0"/>
              <a:t> </a:t>
            </a:r>
            <a:r>
              <a:rPr lang="en-GB" err="1" smtClean="0"/>
              <a:t>forståelse</a:t>
            </a:r>
            <a:r>
              <a:rPr lang="en-GB" smtClean="0"/>
              <a:t> </a:t>
            </a:r>
            <a:r>
              <a:rPr lang="en-GB" err="1" smtClean="0"/>
              <a:t>og</a:t>
            </a:r>
            <a:r>
              <a:rPr lang="en-GB" smtClean="0"/>
              <a:t> </a:t>
            </a:r>
            <a:r>
              <a:rPr lang="en-GB" err="1" smtClean="0"/>
              <a:t>læringsaktiviteter</a:t>
            </a:r>
            <a:r>
              <a:rPr lang="en-GB" smtClean="0"/>
              <a:t>, der </a:t>
            </a:r>
            <a:r>
              <a:rPr lang="en-GB" err="1" smtClean="0"/>
              <a:t>faciliterer</a:t>
            </a:r>
            <a:r>
              <a:rPr lang="en-GB" smtClean="0"/>
              <a:t> </a:t>
            </a:r>
            <a:r>
              <a:rPr lang="en-GB" err="1" smtClean="0"/>
              <a:t>mønstergenkendelse</a:t>
            </a:r>
            <a:r>
              <a:rPr lang="en-GB" smtClean="0"/>
              <a:t> </a:t>
            </a:r>
            <a:r>
              <a:rPr lang="en-GB" err="1" smtClean="0"/>
              <a:t>i</a:t>
            </a:r>
            <a:r>
              <a:rPr lang="en-GB" smtClean="0"/>
              <a:t> </a:t>
            </a:r>
            <a:r>
              <a:rPr lang="en-GB" err="1" smtClean="0"/>
              <a:t>praksisfeltet</a:t>
            </a:r>
            <a:r>
              <a:rPr lang="en-GB" smtClean="0"/>
              <a:t>.  </a:t>
            </a:r>
            <a:r>
              <a:rPr lang="en-GB" err="1" smtClean="0"/>
              <a:t>Kravet</a:t>
            </a:r>
            <a:r>
              <a:rPr lang="en-GB" smtClean="0"/>
              <a:t> </a:t>
            </a:r>
            <a:r>
              <a:rPr lang="en-GB" err="1" smtClean="0"/>
              <a:t>er</a:t>
            </a:r>
            <a:r>
              <a:rPr lang="en-GB" smtClean="0"/>
              <a:t> at </a:t>
            </a:r>
            <a:r>
              <a:rPr lang="en-GB" err="1" smtClean="0"/>
              <a:t>kunne</a:t>
            </a:r>
            <a:r>
              <a:rPr lang="en-GB" smtClean="0"/>
              <a:t> </a:t>
            </a:r>
            <a:r>
              <a:rPr lang="en-GB" err="1" smtClean="0"/>
              <a:t>skelne</a:t>
            </a:r>
            <a:r>
              <a:rPr lang="en-GB" smtClean="0"/>
              <a:t> </a:t>
            </a:r>
            <a:r>
              <a:rPr lang="en-GB" err="1" smtClean="0"/>
              <a:t>mellem</a:t>
            </a:r>
            <a:r>
              <a:rPr lang="en-GB" smtClean="0"/>
              <a:t> fag </a:t>
            </a:r>
            <a:r>
              <a:rPr lang="en-GB" err="1" smtClean="0"/>
              <a:t>og</a:t>
            </a:r>
            <a:r>
              <a:rPr lang="en-GB" smtClean="0"/>
              <a:t> </a:t>
            </a:r>
            <a:r>
              <a:rPr lang="en-GB" err="1" smtClean="0"/>
              <a:t>fagområder</a:t>
            </a:r>
            <a:r>
              <a:rPr lang="en-GB" smtClean="0"/>
              <a:t>. </a:t>
            </a:r>
            <a:br>
              <a:rPr lang="en-GB" smtClean="0"/>
            </a:br>
            <a:endParaRPr lang="en-GB" smtClean="0"/>
          </a:p>
          <a:p>
            <a:pPr>
              <a:spcAft>
                <a:spcPts val="600"/>
              </a:spcAft>
            </a:pPr>
            <a:r>
              <a:rPr lang="en-GB" b="1" err="1" smtClean="0"/>
              <a:t>Facit</a:t>
            </a:r>
            <a:r>
              <a:rPr lang="en-GB" smtClean="0"/>
              <a:t>: </a:t>
            </a:r>
            <a:r>
              <a:rPr lang="en-GB" err="1" smtClean="0"/>
              <a:t>det</a:t>
            </a:r>
            <a:r>
              <a:rPr lang="en-GB" smtClean="0"/>
              <a:t> </a:t>
            </a:r>
            <a:r>
              <a:rPr lang="en-GB" err="1" smtClean="0"/>
              <a:t>rette</a:t>
            </a:r>
            <a:r>
              <a:rPr lang="en-GB" smtClean="0"/>
              <a:t> </a:t>
            </a:r>
            <a:r>
              <a:rPr lang="en-GB" err="1" smtClean="0"/>
              <a:t>tidspunkt</a:t>
            </a:r>
            <a:r>
              <a:rPr lang="en-GB" smtClean="0"/>
              <a:t> </a:t>
            </a:r>
            <a:r>
              <a:rPr lang="en-GB" err="1" smtClean="0"/>
              <a:t>beror</a:t>
            </a:r>
            <a:r>
              <a:rPr lang="en-GB" smtClean="0"/>
              <a:t> </a:t>
            </a:r>
            <a:r>
              <a:rPr lang="en-GB" err="1" smtClean="0"/>
              <a:t>på</a:t>
            </a:r>
            <a:r>
              <a:rPr lang="en-GB" smtClean="0"/>
              <a:t> en </a:t>
            </a:r>
            <a:r>
              <a:rPr lang="en-GB" err="1" smtClean="0"/>
              <a:t>uddannelsespolitisk</a:t>
            </a:r>
            <a:r>
              <a:rPr lang="en-GB" smtClean="0"/>
              <a:t> </a:t>
            </a:r>
            <a:r>
              <a:rPr lang="en-GB" err="1" smtClean="0"/>
              <a:t>målsætning</a:t>
            </a:r>
            <a:r>
              <a:rPr lang="en-GB" smtClean="0"/>
              <a:t> 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err="1" smtClean="0">
                <a:solidFill>
                  <a:srgbClr val="55C3DD"/>
                </a:solidFill>
              </a:rPr>
              <a:t>Formål</a:t>
            </a:r>
            <a:r>
              <a:rPr lang="en-GB" sz="3600" smtClean="0">
                <a:solidFill>
                  <a:srgbClr val="55C3DD"/>
                </a:solidFill>
              </a:rPr>
              <a:t> med </a:t>
            </a:r>
            <a:r>
              <a:rPr lang="en-GB" sz="3600" err="1" smtClean="0">
                <a:solidFill>
                  <a:srgbClr val="55C3DD"/>
                </a:solidFill>
              </a:rPr>
              <a:t>drejebogen</a:t>
            </a:r>
            <a:r>
              <a:rPr lang="en-GB" sz="3600" smtClean="0">
                <a:solidFill>
                  <a:srgbClr val="55C3DD"/>
                </a:solidFill>
              </a:rPr>
              <a:t> (2)</a:t>
            </a:r>
            <a:endParaRPr lang="en-GB" sz="3600">
              <a:solidFill>
                <a:srgbClr val="55C3DD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700" err="1" smtClean="0"/>
              <a:t>Rapporten</a:t>
            </a:r>
            <a:r>
              <a:rPr lang="en-GB" sz="1700" smtClean="0"/>
              <a:t> </a:t>
            </a:r>
            <a:r>
              <a:rPr lang="en-GB" sz="1700" err="1" smtClean="0"/>
              <a:t>henvender</a:t>
            </a:r>
            <a:r>
              <a:rPr lang="en-GB" sz="1700" smtClean="0"/>
              <a:t> sig </a:t>
            </a:r>
            <a:r>
              <a:rPr lang="en-GB" sz="1700" err="1" smtClean="0"/>
              <a:t>til</a:t>
            </a:r>
            <a:r>
              <a:rPr lang="en-GB" sz="1700" smtClean="0"/>
              <a:t> </a:t>
            </a:r>
            <a:r>
              <a:rPr lang="en-GB" sz="1700" err="1" smtClean="0"/>
              <a:t>undervisere</a:t>
            </a:r>
            <a:r>
              <a:rPr lang="en-GB" sz="1700" smtClean="0"/>
              <a:t>, der </a:t>
            </a:r>
            <a:r>
              <a:rPr lang="en-GB" sz="1700" err="1" smtClean="0"/>
              <a:t>har</a:t>
            </a:r>
            <a:r>
              <a:rPr lang="en-GB" sz="1700" smtClean="0"/>
              <a:t> </a:t>
            </a:r>
            <a:r>
              <a:rPr lang="en-GB" sz="1700" err="1" smtClean="0"/>
              <a:t>lyst</a:t>
            </a:r>
            <a:r>
              <a:rPr lang="en-GB" sz="1700" smtClean="0"/>
              <a:t> </a:t>
            </a:r>
            <a:r>
              <a:rPr lang="en-GB" sz="1700" err="1" smtClean="0"/>
              <a:t>til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mod </a:t>
            </a:r>
            <a:r>
              <a:rPr lang="en-GB" sz="1700" err="1" smtClean="0"/>
              <a:t>på</a:t>
            </a:r>
            <a:r>
              <a:rPr lang="en-GB" sz="1700" smtClean="0"/>
              <a:t> at </a:t>
            </a:r>
            <a:r>
              <a:rPr lang="en-GB" sz="1700" err="1" smtClean="0"/>
              <a:t>gå</a:t>
            </a:r>
            <a:r>
              <a:rPr lang="en-GB" sz="1700" smtClean="0"/>
              <a:t> </a:t>
            </a:r>
            <a:r>
              <a:rPr lang="en-GB" sz="1700" err="1" smtClean="0"/>
              <a:t>i</a:t>
            </a:r>
            <a:r>
              <a:rPr lang="en-GB" sz="1700" smtClean="0"/>
              <a:t> gang med et </a:t>
            </a:r>
            <a:r>
              <a:rPr lang="en-GB" sz="1700" err="1" smtClean="0"/>
              <a:t>lignende</a:t>
            </a:r>
            <a:r>
              <a:rPr lang="en-GB" sz="1700" smtClean="0"/>
              <a:t> </a:t>
            </a:r>
            <a:r>
              <a:rPr lang="en-GB" sz="1700" err="1" smtClean="0"/>
              <a:t>eksperiment</a:t>
            </a:r>
            <a:r>
              <a:rPr lang="en-GB" sz="1700" smtClean="0"/>
              <a:t>. </a:t>
            </a:r>
          </a:p>
          <a:p>
            <a:pPr indent="-457200" algn="l"/>
            <a:endParaRPr lang="en-GB" sz="1700" smtClean="0"/>
          </a:p>
          <a:p>
            <a:r>
              <a:rPr lang="en-GB" sz="1700" err="1" smtClean="0"/>
              <a:t>Drejebogens</a:t>
            </a:r>
            <a:r>
              <a:rPr lang="en-GB" sz="1700" smtClean="0"/>
              <a:t> </a:t>
            </a:r>
            <a:r>
              <a:rPr lang="en-GB" sz="1700" err="1" smtClean="0"/>
              <a:t>forslag</a:t>
            </a:r>
            <a:r>
              <a:rPr lang="en-GB" sz="1700" smtClean="0"/>
              <a:t> </a:t>
            </a:r>
            <a:r>
              <a:rPr lang="en-GB" sz="1700" err="1" smtClean="0"/>
              <a:t>er</a:t>
            </a:r>
            <a:r>
              <a:rPr lang="en-GB" sz="1700" smtClean="0"/>
              <a:t> </a:t>
            </a:r>
            <a:r>
              <a:rPr lang="en-GB" sz="1700" err="1" smtClean="0"/>
              <a:t>tænkt</a:t>
            </a:r>
            <a:r>
              <a:rPr lang="en-GB" sz="1700" smtClean="0"/>
              <a:t> </a:t>
            </a:r>
            <a:r>
              <a:rPr lang="en-GB" sz="1700" err="1" smtClean="0"/>
              <a:t>som</a:t>
            </a:r>
            <a:r>
              <a:rPr lang="en-GB" sz="1700" smtClean="0"/>
              <a:t> </a:t>
            </a:r>
            <a:r>
              <a:rPr lang="en-GB" sz="1700" err="1" smtClean="0"/>
              <a:t>inspirationskilde</a:t>
            </a:r>
            <a:r>
              <a:rPr lang="en-GB" sz="1700" smtClean="0"/>
              <a:t> </a:t>
            </a:r>
            <a:r>
              <a:rPr lang="en-GB" sz="1700" err="1" smtClean="0"/>
              <a:t>til</a:t>
            </a:r>
            <a:r>
              <a:rPr lang="en-GB" sz="1700" smtClean="0"/>
              <a:t> </a:t>
            </a:r>
            <a:r>
              <a:rPr lang="en-GB" sz="1700" err="1" smtClean="0"/>
              <a:t>alle</a:t>
            </a:r>
            <a:r>
              <a:rPr lang="en-GB" sz="1700" smtClean="0"/>
              <a:t>, der </a:t>
            </a:r>
            <a:r>
              <a:rPr lang="en-GB" sz="1700" err="1" smtClean="0"/>
              <a:t>ønsker</a:t>
            </a:r>
            <a:r>
              <a:rPr lang="en-GB" sz="1700" smtClean="0">
                <a:solidFill>
                  <a:srgbClr val="FF0000"/>
                </a:solidFill>
              </a:rPr>
              <a:t> </a:t>
            </a:r>
            <a:r>
              <a:rPr lang="en-GB" sz="1700" smtClean="0"/>
              <a:t>at </a:t>
            </a:r>
            <a:r>
              <a:rPr lang="en-GB" sz="1700" err="1" smtClean="0"/>
              <a:t>organisere</a:t>
            </a:r>
            <a:r>
              <a:rPr lang="en-GB" sz="1700" smtClean="0"/>
              <a:t> </a:t>
            </a:r>
            <a:r>
              <a:rPr lang="en-GB" sz="1700" err="1" smtClean="0"/>
              <a:t>undervisning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læring</a:t>
            </a:r>
            <a:r>
              <a:rPr lang="en-GB" sz="1700" smtClean="0"/>
              <a:t> </a:t>
            </a:r>
            <a:r>
              <a:rPr lang="en-GB" sz="1700" err="1" smtClean="0"/>
              <a:t>på</a:t>
            </a:r>
            <a:r>
              <a:rPr lang="en-GB" sz="1700" smtClean="0"/>
              <a:t> en </a:t>
            </a:r>
            <a:r>
              <a:rPr lang="en-GB" sz="1700" err="1" smtClean="0"/>
              <a:t>anderledes</a:t>
            </a:r>
            <a:r>
              <a:rPr lang="en-GB" sz="1700" smtClean="0"/>
              <a:t> </a:t>
            </a:r>
            <a:r>
              <a:rPr lang="en-GB" sz="1700" err="1" smtClean="0"/>
              <a:t>måde</a:t>
            </a:r>
            <a:r>
              <a:rPr lang="en-GB" sz="1700" smtClean="0"/>
              <a:t> </a:t>
            </a:r>
            <a:r>
              <a:rPr lang="en-GB" sz="1700" err="1" smtClean="0"/>
              <a:t>på</a:t>
            </a:r>
            <a:r>
              <a:rPr lang="en-GB" sz="1700" smtClean="0"/>
              <a:t> de </a:t>
            </a:r>
            <a:r>
              <a:rPr lang="en-GB" sz="1700" err="1" smtClean="0"/>
              <a:t>videregående</a:t>
            </a:r>
            <a:r>
              <a:rPr lang="en-GB" sz="1700" smtClean="0"/>
              <a:t> </a:t>
            </a:r>
            <a:r>
              <a:rPr lang="en-GB" sz="1700" err="1" smtClean="0"/>
              <a:t>uddannelser</a:t>
            </a:r>
            <a:r>
              <a:rPr lang="en-GB" sz="1700" smtClean="0"/>
              <a:t>.</a:t>
            </a:r>
          </a:p>
          <a:p>
            <a:endParaRPr lang="en-GB" sz="1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4000" err="1" smtClean="0">
                <a:solidFill>
                  <a:srgbClr val="6CCCE2"/>
                </a:solidFill>
              </a:rPr>
              <a:t>Entreprenørskabsundervisning</a:t>
            </a:r>
            <a:r>
              <a:rPr lang="en-GB" sz="4000" smtClean="0">
                <a:solidFill>
                  <a:srgbClr val="6CCCE2"/>
                </a:solidFill>
              </a:rPr>
              <a:t>: </a:t>
            </a:r>
            <a:r>
              <a:rPr lang="en-GB" sz="4000" err="1" smtClean="0">
                <a:solidFill>
                  <a:srgbClr val="6CCCE2"/>
                </a:solidFill>
              </a:rPr>
              <a:t>tre</a:t>
            </a:r>
            <a:r>
              <a:rPr lang="en-GB" sz="4000" smtClean="0">
                <a:solidFill>
                  <a:srgbClr val="6CCCE2"/>
                </a:solidFill>
              </a:rPr>
              <a:t> </a:t>
            </a:r>
            <a:r>
              <a:rPr lang="en-GB" sz="4000" err="1" smtClean="0">
                <a:solidFill>
                  <a:srgbClr val="6CCCE2"/>
                </a:solidFill>
              </a:rPr>
              <a:t>perspektiver</a:t>
            </a:r>
            <a:endParaRPr lang="en-GB" sz="4000">
              <a:solidFill>
                <a:srgbClr val="6CCCE2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spcAft>
                <a:spcPts val="600"/>
              </a:spcAft>
              <a:buFont typeface="+mj-lt"/>
              <a:buAutoNum type="arabicPeriod"/>
            </a:pPr>
            <a:r>
              <a:rPr lang="en-GB" sz="1700" b="1" err="1" smtClean="0"/>
              <a:t>Iværksætter</a:t>
            </a:r>
            <a:r>
              <a:rPr lang="en-GB" sz="1700" b="1" smtClean="0"/>
              <a:t>:</a:t>
            </a:r>
            <a:r>
              <a:rPr lang="en-GB" sz="1700" smtClean="0"/>
              <a:t> </a:t>
            </a:r>
            <a:r>
              <a:rPr lang="en-GB" sz="1700" err="1" smtClean="0"/>
              <a:t>kreativ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innovativ</a:t>
            </a:r>
            <a:r>
              <a:rPr lang="en-GB" sz="1700" smtClean="0"/>
              <a:t> </a:t>
            </a:r>
            <a:r>
              <a:rPr lang="en-GB" sz="1700" err="1" smtClean="0"/>
              <a:t>viden</a:t>
            </a:r>
            <a:r>
              <a:rPr lang="en-GB" sz="1700" smtClean="0"/>
              <a:t> </a:t>
            </a:r>
            <a:r>
              <a:rPr lang="en-GB" sz="1700" err="1" smtClean="0"/>
              <a:t>sikrer</a:t>
            </a:r>
            <a:r>
              <a:rPr lang="en-GB" sz="1700" smtClean="0"/>
              <a:t> national </a:t>
            </a:r>
            <a:r>
              <a:rPr lang="en-GB" sz="1700" err="1" smtClean="0"/>
              <a:t>velfærd</a:t>
            </a:r>
            <a:r>
              <a:rPr lang="en-GB" sz="1700" smtClean="0"/>
              <a:t> </a:t>
            </a:r>
            <a:r>
              <a:rPr lang="en-GB" sz="1700" err="1" smtClean="0"/>
              <a:t>i</a:t>
            </a:r>
            <a:r>
              <a:rPr lang="en-GB" sz="1700" smtClean="0"/>
              <a:t> </a:t>
            </a:r>
            <a:r>
              <a:rPr lang="en-GB" sz="1700" err="1" smtClean="0"/>
              <a:t>øget</a:t>
            </a:r>
            <a:r>
              <a:rPr lang="en-GB" sz="1700" smtClean="0"/>
              <a:t> global </a:t>
            </a:r>
            <a:r>
              <a:rPr lang="en-GB" sz="1700" err="1" smtClean="0"/>
              <a:t>konkurrence</a:t>
            </a:r>
            <a:r>
              <a:rPr lang="en-GB" sz="1700" smtClean="0"/>
              <a:t>. </a:t>
            </a:r>
            <a:br>
              <a:rPr lang="en-GB" sz="1700" smtClean="0"/>
            </a:br>
            <a:r>
              <a:rPr lang="en-GB" sz="1700" err="1" smtClean="0"/>
              <a:t>Mål</a:t>
            </a:r>
            <a:r>
              <a:rPr lang="en-GB" sz="1700" smtClean="0"/>
              <a:t>: at </a:t>
            </a:r>
            <a:r>
              <a:rPr lang="en-GB" sz="1700" err="1" smtClean="0"/>
              <a:t>sprede</a:t>
            </a:r>
            <a:r>
              <a:rPr lang="en-GB" sz="1700" smtClean="0"/>
              <a:t> </a:t>
            </a:r>
            <a:r>
              <a:rPr lang="en-GB" sz="1700" err="1" smtClean="0"/>
              <a:t>iværksætterånden</a:t>
            </a:r>
            <a:r>
              <a:rPr lang="en-GB" sz="1700" smtClean="0"/>
              <a:t>.  </a:t>
            </a:r>
          </a:p>
          <a:p>
            <a:pPr algn="l">
              <a:spcAft>
                <a:spcPts val="600"/>
              </a:spcAft>
              <a:buFont typeface="+mj-lt"/>
              <a:buAutoNum type="arabicPeriod"/>
            </a:pPr>
            <a:r>
              <a:rPr lang="en-GB" sz="1700" b="1" err="1" smtClean="0"/>
              <a:t>Vidensproduktion</a:t>
            </a:r>
            <a:r>
              <a:rPr lang="en-GB" sz="1700" b="1" smtClean="0"/>
              <a:t>: </a:t>
            </a:r>
            <a:r>
              <a:rPr lang="en-GB" sz="1700" smtClean="0"/>
              <a:t>mange </a:t>
            </a:r>
            <a:r>
              <a:rPr lang="en-GB" sz="1700" err="1" smtClean="0"/>
              <a:t>videns</a:t>
            </a:r>
            <a:r>
              <a:rPr lang="en-GB" sz="1700" smtClean="0"/>
              <a:t> </a:t>
            </a:r>
            <a:r>
              <a:rPr lang="en-GB" sz="1700" err="1" smtClean="0"/>
              <a:t>producerende</a:t>
            </a:r>
            <a:r>
              <a:rPr lang="en-GB" sz="1700" smtClean="0"/>
              <a:t> </a:t>
            </a:r>
            <a:r>
              <a:rPr lang="en-GB" sz="1700" err="1" smtClean="0"/>
              <a:t>aktører</a:t>
            </a:r>
            <a:r>
              <a:rPr lang="en-GB" sz="1700" smtClean="0"/>
              <a:t> </a:t>
            </a:r>
            <a:r>
              <a:rPr lang="en-GB" sz="1700" err="1" smtClean="0"/>
              <a:t>udenfor</a:t>
            </a:r>
            <a:r>
              <a:rPr lang="en-GB" sz="1700" smtClean="0"/>
              <a:t> </a:t>
            </a:r>
            <a:r>
              <a:rPr lang="en-GB" sz="1700" err="1" smtClean="0"/>
              <a:t>universiteterne</a:t>
            </a:r>
            <a:r>
              <a:rPr lang="en-GB" sz="1700" smtClean="0"/>
              <a:t>. </a:t>
            </a:r>
            <a:r>
              <a:rPr lang="en-GB" sz="1700" err="1" smtClean="0"/>
              <a:t>Entreprenørskab</a:t>
            </a:r>
            <a:r>
              <a:rPr lang="en-GB" sz="1700" smtClean="0"/>
              <a:t> </a:t>
            </a:r>
            <a:r>
              <a:rPr lang="en-GB" sz="1700" err="1" smtClean="0"/>
              <a:t>er</a:t>
            </a:r>
            <a:r>
              <a:rPr lang="en-GB" sz="1700" smtClean="0"/>
              <a:t> </a:t>
            </a:r>
            <a:r>
              <a:rPr lang="en-GB" sz="1700" err="1" smtClean="0"/>
              <a:t>praksisforskning</a:t>
            </a:r>
            <a:r>
              <a:rPr lang="en-GB" sz="1700" smtClean="0"/>
              <a:t> &amp; </a:t>
            </a:r>
            <a:r>
              <a:rPr lang="en-GB" sz="1700" err="1" smtClean="0"/>
              <a:t>udtryk</a:t>
            </a:r>
            <a:r>
              <a:rPr lang="en-GB" sz="1700" smtClean="0"/>
              <a:t> for </a:t>
            </a:r>
            <a:r>
              <a:rPr lang="en-GB" sz="1700" err="1" smtClean="0"/>
              <a:t>spredning</a:t>
            </a:r>
            <a:r>
              <a:rPr lang="en-GB" sz="1700" smtClean="0"/>
              <a:t> </a:t>
            </a:r>
            <a:r>
              <a:rPr lang="en-GB" sz="1700" err="1" smtClean="0"/>
              <a:t>af</a:t>
            </a:r>
            <a:r>
              <a:rPr lang="en-GB" sz="1700" smtClean="0"/>
              <a:t> </a:t>
            </a:r>
            <a:r>
              <a:rPr lang="en-GB" sz="1700" err="1" smtClean="0"/>
              <a:t>vidensproduktionen</a:t>
            </a:r>
            <a:r>
              <a:rPr lang="en-GB" sz="1700" smtClean="0"/>
              <a:t>. </a:t>
            </a:r>
            <a:br>
              <a:rPr lang="en-GB" sz="1700" smtClean="0"/>
            </a:br>
            <a:r>
              <a:rPr lang="en-GB" sz="1700" err="1" smtClean="0"/>
              <a:t>Mål</a:t>
            </a:r>
            <a:r>
              <a:rPr lang="en-GB" sz="1700" smtClean="0"/>
              <a:t>: at </a:t>
            </a:r>
            <a:r>
              <a:rPr lang="en-GB" sz="1700" err="1" smtClean="0"/>
              <a:t>lære</a:t>
            </a:r>
            <a:r>
              <a:rPr lang="en-GB" sz="1700" smtClean="0"/>
              <a:t> </a:t>
            </a:r>
            <a:r>
              <a:rPr lang="en-GB" sz="1700" err="1" smtClean="0"/>
              <a:t>hvordan</a:t>
            </a:r>
            <a:r>
              <a:rPr lang="en-GB" sz="1700" smtClean="0"/>
              <a:t> </a:t>
            </a:r>
            <a:r>
              <a:rPr lang="en-GB" sz="1700" err="1" smtClean="0"/>
              <a:t>viden</a:t>
            </a:r>
            <a:r>
              <a:rPr lang="en-GB" sz="1700" smtClean="0"/>
              <a:t> </a:t>
            </a:r>
            <a:r>
              <a:rPr lang="en-GB" sz="1700" err="1" smtClean="0"/>
              <a:t>kan</a:t>
            </a:r>
            <a:r>
              <a:rPr lang="en-GB" sz="1700" smtClean="0"/>
              <a:t> </a:t>
            </a:r>
            <a:r>
              <a:rPr lang="en-GB" sz="1700" err="1" smtClean="0"/>
              <a:t>skabes</a:t>
            </a:r>
            <a:r>
              <a:rPr lang="en-GB" sz="1700" smtClean="0"/>
              <a:t> </a:t>
            </a:r>
            <a:r>
              <a:rPr lang="en-GB" sz="1700" err="1" smtClean="0"/>
              <a:t>gennem</a:t>
            </a:r>
            <a:r>
              <a:rPr lang="en-GB" sz="1700" smtClean="0"/>
              <a:t> </a:t>
            </a:r>
            <a:r>
              <a:rPr lang="en-GB" sz="1700" err="1" smtClean="0"/>
              <a:t>praksislæring</a:t>
            </a:r>
            <a:r>
              <a:rPr lang="en-GB" sz="1700" smtClean="0"/>
              <a:t>.</a:t>
            </a:r>
          </a:p>
          <a:p>
            <a:pPr algn="l">
              <a:buFont typeface="+mj-lt"/>
              <a:buAutoNum type="arabicPeriod"/>
            </a:pPr>
            <a:r>
              <a:rPr lang="en-GB" sz="1700" b="1" err="1" smtClean="0"/>
              <a:t>Pædagogik</a:t>
            </a:r>
            <a:r>
              <a:rPr lang="en-GB" sz="1700" b="1" smtClean="0"/>
              <a:t>: </a:t>
            </a:r>
            <a:r>
              <a:rPr lang="en-GB" sz="1700" err="1" smtClean="0"/>
              <a:t>øget</a:t>
            </a:r>
            <a:r>
              <a:rPr lang="en-GB" sz="1700" smtClean="0"/>
              <a:t> </a:t>
            </a:r>
            <a:r>
              <a:rPr lang="en-GB" sz="1700" err="1" smtClean="0"/>
              <a:t>studenteroptag</a:t>
            </a:r>
            <a:r>
              <a:rPr lang="en-GB" sz="1700" smtClean="0"/>
              <a:t> </a:t>
            </a:r>
            <a:r>
              <a:rPr lang="en-GB" sz="1700" err="1" smtClean="0"/>
              <a:t>udfordrer</a:t>
            </a:r>
            <a:r>
              <a:rPr lang="en-GB" sz="1700" smtClean="0"/>
              <a:t> </a:t>
            </a:r>
            <a:r>
              <a:rPr lang="en-GB" sz="1700" err="1" smtClean="0"/>
              <a:t>universiteternes</a:t>
            </a:r>
            <a:r>
              <a:rPr lang="en-GB" sz="1700" smtClean="0"/>
              <a:t> </a:t>
            </a:r>
            <a:r>
              <a:rPr lang="en-GB" sz="1700" err="1" smtClean="0"/>
              <a:t>dannelsesideal</a:t>
            </a:r>
            <a:r>
              <a:rPr lang="en-GB" sz="1700" smtClean="0"/>
              <a:t>  &amp; </a:t>
            </a:r>
            <a:r>
              <a:rPr lang="en-GB" sz="1700" err="1" smtClean="0"/>
              <a:t>undervisnings</a:t>
            </a:r>
            <a:r>
              <a:rPr lang="en-GB" sz="1700" smtClean="0"/>
              <a:t>- </a:t>
            </a:r>
            <a:r>
              <a:rPr lang="en-GB" sz="1700" err="1" smtClean="0"/>
              <a:t>pædagogik</a:t>
            </a:r>
            <a:r>
              <a:rPr lang="en-GB" sz="1700" smtClean="0"/>
              <a:t>.  E-</a:t>
            </a:r>
            <a:r>
              <a:rPr lang="en-GB" sz="1700" err="1" smtClean="0"/>
              <a:t>undervisning</a:t>
            </a:r>
            <a:r>
              <a:rPr lang="en-GB" sz="1700" smtClean="0"/>
              <a:t> </a:t>
            </a:r>
            <a:r>
              <a:rPr lang="en-GB" sz="1700" err="1" smtClean="0"/>
              <a:t>er</a:t>
            </a:r>
            <a:r>
              <a:rPr lang="en-GB" sz="1700" smtClean="0"/>
              <a:t> </a:t>
            </a:r>
            <a:r>
              <a:rPr lang="en-GB" sz="1700" err="1" smtClean="0"/>
              <a:t>ét</a:t>
            </a:r>
            <a:r>
              <a:rPr lang="en-GB" sz="1700" smtClean="0"/>
              <a:t> </a:t>
            </a:r>
            <a:r>
              <a:rPr lang="en-GB" sz="1700" err="1" smtClean="0"/>
              <a:t>af</a:t>
            </a:r>
            <a:r>
              <a:rPr lang="en-GB" sz="1700" smtClean="0"/>
              <a:t> </a:t>
            </a:r>
            <a:r>
              <a:rPr lang="en-GB" sz="1700" err="1" smtClean="0"/>
              <a:t>flere</a:t>
            </a:r>
            <a:r>
              <a:rPr lang="en-GB" sz="1700" smtClean="0"/>
              <a:t> </a:t>
            </a:r>
            <a:r>
              <a:rPr lang="en-GB" sz="1700" err="1" smtClean="0"/>
              <a:t>tiltag</a:t>
            </a:r>
            <a:r>
              <a:rPr lang="en-GB" sz="1700" smtClean="0"/>
              <a:t> </a:t>
            </a:r>
            <a:r>
              <a:rPr lang="en-GB" sz="1700" err="1" smtClean="0"/>
              <a:t>til</a:t>
            </a:r>
            <a:r>
              <a:rPr lang="en-GB" sz="1700" smtClean="0"/>
              <a:t> at </a:t>
            </a:r>
            <a:r>
              <a:rPr lang="en-GB" sz="1700" err="1" smtClean="0"/>
              <a:t>forny</a:t>
            </a:r>
            <a:r>
              <a:rPr lang="en-GB" sz="1700" smtClean="0"/>
              <a:t> </a:t>
            </a:r>
            <a:r>
              <a:rPr lang="en-GB" sz="1700" err="1" smtClean="0"/>
              <a:t>pædagogikken</a:t>
            </a:r>
            <a:r>
              <a:rPr lang="en-GB" sz="1700" smtClean="0"/>
              <a:t>. </a:t>
            </a:r>
            <a:br>
              <a:rPr lang="en-GB" sz="1700" smtClean="0"/>
            </a:br>
            <a:r>
              <a:rPr lang="en-GB" sz="1700" err="1" smtClean="0"/>
              <a:t>Mål</a:t>
            </a:r>
            <a:r>
              <a:rPr lang="en-GB" sz="1700" smtClean="0"/>
              <a:t>: at </a:t>
            </a:r>
            <a:r>
              <a:rPr lang="en-GB" sz="1700" err="1" smtClean="0"/>
              <a:t>skabe</a:t>
            </a:r>
            <a:r>
              <a:rPr lang="en-GB" sz="1700" smtClean="0"/>
              <a:t> en </a:t>
            </a:r>
            <a:r>
              <a:rPr lang="en-GB" sz="1700" err="1" smtClean="0"/>
              <a:t>dialogisk</a:t>
            </a:r>
            <a:r>
              <a:rPr lang="en-GB" sz="1700" smtClean="0"/>
              <a:t> </a:t>
            </a:r>
            <a:r>
              <a:rPr lang="en-GB" sz="1700" err="1" smtClean="0"/>
              <a:t>læringskultur</a:t>
            </a:r>
            <a:r>
              <a:rPr lang="en-GB" sz="1700" smtClean="0"/>
              <a:t>.     </a:t>
            </a:r>
            <a:endParaRPr lang="en-GB" sz="1700" b="1" smtClean="0"/>
          </a:p>
          <a:p>
            <a:pPr algn="l"/>
            <a:endParaRPr lang="en-GB" sz="1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4000" smtClean="0">
                <a:solidFill>
                  <a:srgbClr val="6CCCE2"/>
                </a:solidFill>
              </a:rPr>
              <a:t>Fag, </a:t>
            </a:r>
            <a:r>
              <a:rPr lang="en-GB" sz="4000" err="1" smtClean="0">
                <a:solidFill>
                  <a:srgbClr val="6CCCE2"/>
                </a:solidFill>
              </a:rPr>
              <a:t>faglighed</a:t>
            </a:r>
            <a:r>
              <a:rPr lang="en-GB" sz="4000" smtClean="0">
                <a:solidFill>
                  <a:srgbClr val="6CCCE2"/>
                </a:solidFill>
              </a:rPr>
              <a:t> </a:t>
            </a:r>
            <a:r>
              <a:rPr lang="en-GB" sz="4000" err="1" smtClean="0">
                <a:solidFill>
                  <a:srgbClr val="6CCCE2"/>
                </a:solidFill>
              </a:rPr>
              <a:t>og</a:t>
            </a:r>
            <a:r>
              <a:rPr lang="en-GB" sz="4000" smtClean="0">
                <a:solidFill>
                  <a:srgbClr val="6CCCE2"/>
                </a:solidFill>
              </a:rPr>
              <a:t> </a:t>
            </a:r>
            <a:r>
              <a:rPr lang="en-GB" sz="4000" err="1" smtClean="0">
                <a:solidFill>
                  <a:srgbClr val="6CCCE2"/>
                </a:solidFill>
              </a:rPr>
              <a:t>praksiskategori</a:t>
            </a:r>
            <a:endParaRPr lang="en-GB" sz="4000">
              <a:solidFill>
                <a:srgbClr val="6CCCE2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spcAft>
                <a:spcPts val="1200"/>
              </a:spcAft>
            </a:pPr>
            <a:r>
              <a:rPr lang="en-GB" sz="1700" err="1" smtClean="0"/>
              <a:t>Entreprenørskab</a:t>
            </a:r>
            <a:r>
              <a:rPr lang="en-GB" sz="1700" smtClean="0"/>
              <a:t> </a:t>
            </a:r>
            <a:r>
              <a:rPr lang="en-GB" sz="1700" err="1" smtClean="0"/>
              <a:t>betød</a:t>
            </a:r>
            <a:r>
              <a:rPr lang="en-GB" sz="1700" smtClean="0"/>
              <a:t> </a:t>
            </a:r>
            <a:r>
              <a:rPr lang="en-GB" sz="1700" err="1" smtClean="0"/>
              <a:t>engang</a:t>
            </a:r>
            <a:r>
              <a:rPr lang="en-GB" sz="1700" smtClean="0"/>
              <a:t> </a:t>
            </a:r>
            <a:r>
              <a:rPr lang="en-GB" sz="1700" err="1" smtClean="0"/>
              <a:t>praktiske</a:t>
            </a:r>
            <a:r>
              <a:rPr lang="en-GB" sz="1700" smtClean="0"/>
              <a:t> </a:t>
            </a:r>
            <a:r>
              <a:rPr lang="en-GB" sz="1700" err="1" smtClean="0"/>
              <a:t>færdigheder</a:t>
            </a:r>
            <a:r>
              <a:rPr lang="en-GB" sz="1700" smtClean="0"/>
              <a:t>. I dag </a:t>
            </a:r>
            <a:r>
              <a:rPr lang="en-GB" sz="1700" err="1" smtClean="0"/>
              <a:t>signalerer</a:t>
            </a:r>
            <a:r>
              <a:rPr lang="en-GB" sz="1700" smtClean="0"/>
              <a:t> </a:t>
            </a:r>
            <a:r>
              <a:rPr lang="en-GB" sz="1700" err="1" smtClean="0"/>
              <a:t>det</a:t>
            </a:r>
            <a:r>
              <a:rPr lang="en-GB" sz="1700" smtClean="0"/>
              <a:t> en </a:t>
            </a:r>
            <a:r>
              <a:rPr lang="en-GB" sz="1700" err="1" smtClean="0"/>
              <a:t>faglighed</a:t>
            </a:r>
            <a:r>
              <a:rPr lang="en-GB" sz="1700" smtClean="0"/>
              <a:t>, der </a:t>
            </a:r>
            <a:r>
              <a:rPr lang="en-GB" sz="1700" err="1" smtClean="0"/>
              <a:t>er</a:t>
            </a:r>
            <a:r>
              <a:rPr lang="en-GB" sz="1700" smtClean="0"/>
              <a:t> </a:t>
            </a:r>
            <a:r>
              <a:rPr lang="en-GB" sz="1700" err="1" smtClean="0"/>
              <a:t>på</a:t>
            </a:r>
            <a:r>
              <a:rPr lang="en-GB" sz="1700" smtClean="0"/>
              <a:t> </a:t>
            </a:r>
            <a:r>
              <a:rPr lang="en-GB" sz="1700" err="1" smtClean="0"/>
              <a:t>vej</a:t>
            </a:r>
            <a:r>
              <a:rPr lang="en-GB" sz="1700" smtClean="0"/>
              <a:t> </a:t>
            </a:r>
            <a:r>
              <a:rPr lang="en-GB" sz="1700" err="1" smtClean="0"/>
              <a:t>til</a:t>
            </a:r>
            <a:r>
              <a:rPr lang="en-GB" sz="1700" smtClean="0"/>
              <a:t> at </a:t>
            </a:r>
            <a:r>
              <a:rPr lang="en-GB" sz="1700" err="1" smtClean="0"/>
              <a:t>blive</a:t>
            </a:r>
            <a:r>
              <a:rPr lang="en-GB" sz="1700" smtClean="0"/>
              <a:t> en </a:t>
            </a:r>
            <a:r>
              <a:rPr lang="en-GB" sz="1700" err="1" smtClean="0"/>
              <a:t>videnskabelig</a:t>
            </a:r>
            <a:r>
              <a:rPr lang="en-GB" sz="1700" smtClean="0"/>
              <a:t> </a:t>
            </a:r>
            <a:r>
              <a:rPr lang="en-GB" sz="1700" err="1" smtClean="0"/>
              <a:t>disciplin</a:t>
            </a:r>
            <a:r>
              <a:rPr lang="en-GB" sz="1700" smtClean="0"/>
              <a:t>. </a:t>
            </a:r>
          </a:p>
          <a:p>
            <a:pPr algn="l">
              <a:spcAft>
                <a:spcPts val="1200"/>
              </a:spcAft>
            </a:pPr>
            <a:r>
              <a:rPr lang="en-GB" sz="1700" smtClean="0"/>
              <a:t>At </a:t>
            </a:r>
            <a:r>
              <a:rPr lang="en-GB" sz="1700" err="1" smtClean="0"/>
              <a:t>undervise</a:t>
            </a:r>
            <a:r>
              <a:rPr lang="en-GB" sz="1700" smtClean="0"/>
              <a:t> </a:t>
            </a:r>
            <a:r>
              <a:rPr lang="en-GB" sz="1700" b="1" err="1" smtClean="0"/>
              <a:t>i</a:t>
            </a:r>
            <a:r>
              <a:rPr lang="en-GB" sz="1700" b="1" smtClean="0"/>
              <a:t> </a:t>
            </a:r>
            <a:r>
              <a:rPr lang="en-GB" sz="1700" b="1" err="1" smtClean="0"/>
              <a:t>entreprenørskab</a:t>
            </a:r>
            <a:r>
              <a:rPr lang="en-GB" sz="1700" b="1" smtClean="0"/>
              <a:t>  </a:t>
            </a:r>
            <a:r>
              <a:rPr lang="en-GB" sz="1700" err="1" smtClean="0"/>
              <a:t>forudsætter</a:t>
            </a:r>
            <a:r>
              <a:rPr lang="en-GB" sz="1700" smtClean="0"/>
              <a:t> et </a:t>
            </a:r>
            <a:r>
              <a:rPr lang="en-GB" sz="1700" err="1" smtClean="0"/>
              <a:t>fagligt</a:t>
            </a:r>
            <a:r>
              <a:rPr lang="en-GB" sz="1700" smtClean="0"/>
              <a:t> </a:t>
            </a:r>
            <a:r>
              <a:rPr lang="en-GB" sz="1700" err="1" smtClean="0"/>
              <a:t>domæne</a:t>
            </a:r>
            <a:r>
              <a:rPr lang="en-GB" sz="1700" smtClean="0"/>
              <a:t> for </a:t>
            </a:r>
            <a:r>
              <a:rPr lang="en-GB" sz="1700" i="1" err="1" smtClean="0"/>
              <a:t>entreprenørskab</a:t>
            </a:r>
            <a:r>
              <a:rPr lang="en-GB" sz="1700" smtClean="0"/>
              <a:t> – (</a:t>
            </a:r>
            <a:r>
              <a:rPr lang="en-GB" sz="1700" err="1" smtClean="0"/>
              <a:t>specifikke</a:t>
            </a:r>
            <a:r>
              <a:rPr lang="en-GB" sz="1700" smtClean="0"/>
              <a:t> </a:t>
            </a:r>
            <a:r>
              <a:rPr lang="en-GB" sz="1700" err="1" smtClean="0"/>
              <a:t>teorier</a:t>
            </a:r>
            <a:r>
              <a:rPr lang="en-GB" sz="1700" smtClean="0"/>
              <a:t>, </a:t>
            </a:r>
            <a:r>
              <a:rPr lang="en-GB" sz="1700" err="1" smtClean="0"/>
              <a:t>metoder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normer</a:t>
            </a:r>
            <a:r>
              <a:rPr lang="en-GB" sz="1700" smtClean="0"/>
              <a:t>), </a:t>
            </a:r>
            <a:r>
              <a:rPr lang="en-GB" sz="1700" err="1" smtClean="0"/>
              <a:t>som</a:t>
            </a:r>
            <a:r>
              <a:rPr lang="en-GB" sz="1700" smtClean="0"/>
              <a:t> giver </a:t>
            </a:r>
            <a:r>
              <a:rPr lang="en-GB" sz="1700" err="1" smtClean="0"/>
              <a:t>studerende</a:t>
            </a:r>
            <a:r>
              <a:rPr lang="en-GB" sz="1700" smtClean="0"/>
              <a:t> </a:t>
            </a:r>
            <a:r>
              <a:rPr lang="en-GB" sz="1700" err="1" smtClean="0"/>
              <a:t>adgang</a:t>
            </a:r>
            <a:r>
              <a:rPr lang="en-GB" sz="1700" smtClean="0"/>
              <a:t> </a:t>
            </a:r>
            <a:r>
              <a:rPr lang="en-GB" sz="1700" err="1" smtClean="0"/>
              <a:t>til</a:t>
            </a:r>
            <a:r>
              <a:rPr lang="en-GB" sz="1700" smtClean="0"/>
              <a:t> </a:t>
            </a:r>
            <a:r>
              <a:rPr lang="en-GB" sz="1700" err="1" smtClean="0"/>
              <a:t>domænespecifik</a:t>
            </a:r>
            <a:r>
              <a:rPr lang="en-GB" sz="1700" smtClean="0"/>
              <a:t> </a:t>
            </a:r>
            <a:r>
              <a:rPr lang="en-GB" sz="1700" err="1" smtClean="0"/>
              <a:t>kundskab</a:t>
            </a:r>
            <a:r>
              <a:rPr lang="en-GB" sz="1700" smtClean="0"/>
              <a:t>, </a:t>
            </a:r>
            <a:r>
              <a:rPr lang="en-GB" sz="1700" err="1" smtClean="0"/>
              <a:t>viden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kompetencer</a:t>
            </a:r>
            <a:r>
              <a:rPr lang="en-GB" sz="1700" smtClean="0"/>
              <a:t>.  </a:t>
            </a:r>
          </a:p>
          <a:p>
            <a:pPr algn="l">
              <a:spcAft>
                <a:spcPts val="1200"/>
              </a:spcAft>
            </a:pPr>
            <a:r>
              <a:rPr lang="en-GB" sz="1700" smtClean="0"/>
              <a:t>At </a:t>
            </a:r>
            <a:r>
              <a:rPr lang="en-GB" sz="1700" err="1" smtClean="0"/>
              <a:t>undervise</a:t>
            </a:r>
            <a:r>
              <a:rPr lang="en-GB" sz="1700" smtClean="0"/>
              <a:t> </a:t>
            </a:r>
            <a:r>
              <a:rPr lang="en-GB" sz="1700" b="1" smtClean="0"/>
              <a:t>med </a:t>
            </a:r>
            <a:r>
              <a:rPr lang="en-GB" sz="1700" b="1" err="1" smtClean="0"/>
              <a:t>entreprenørskab</a:t>
            </a:r>
            <a:r>
              <a:rPr lang="en-GB" sz="1700" b="1" smtClean="0"/>
              <a:t> </a:t>
            </a:r>
            <a:r>
              <a:rPr lang="en-GB" sz="1700" err="1" smtClean="0"/>
              <a:t>betyder</a:t>
            </a:r>
            <a:r>
              <a:rPr lang="en-GB" sz="1700" b="1" smtClean="0"/>
              <a:t> </a:t>
            </a:r>
            <a:r>
              <a:rPr lang="en-GB" sz="1700" smtClean="0"/>
              <a:t>at </a:t>
            </a:r>
            <a:r>
              <a:rPr lang="en-GB" sz="1700" err="1" smtClean="0"/>
              <a:t>formidle</a:t>
            </a:r>
            <a:r>
              <a:rPr lang="en-GB" sz="1700" smtClean="0"/>
              <a:t> </a:t>
            </a:r>
            <a:r>
              <a:rPr lang="en-GB" sz="1700" err="1" smtClean="0"/>
              <a:t>viden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indsigter</a:t>
            </a:r>
            <a:r>
              <a:rPr lang="en-GB" sz="1700" smtClean="0"/>
              <a:t> </a:t>
            </a:r>
            <a:r>
              <a:rPr lang="en-GB" sz="1700" err="1" smtClean="0"/>
              <a:t>fra</a:t>
            </a:r>
            <a:r>
              <a:rPr lang="en-GB" sz="1700" smtClean="0"/>
              <a:t> </a:t>
            </a:r>
            <a:r>
              <a:rPr lang="en-GB" sz="1700" err="1" smtClean="0"/>
              <a:t>entreprenørskabsfaglighed</a:t>
            </a:r>
            <a:r>
              <a:rPr lang="en-GB" sz="1700" smtClean="0"/>
              <a:t>, </a:t>
            </a:r>
            <a:r>
              <a:rPr lang="en-GB" sz="1700" err="1" smtClean="0"/>
              <a:t>så</a:t>
            </a:r>
            <a:r>
              <a:rPr lang="en-GB" sz="1700" smtClean="0"/>
              <a:t> de </a:t>
            </a:r>
            <a:r>
              <a:rPr lang="en-GB" sz="1700" err="1" smtClean="0"/>
              <a:t>kan</a:t>
            </a:r>
            <a:r>
              <a:rPr lang="en-GB" sz="1700" smtClean="0"/>
              <a:t> </a:t>
            </a:r>
            <a:r>
              <a:rPr lang="en-GB" sz="1700" err="1" smtClean="0"/>
              <a:t>integreres</a:t>
            </a:r>
            <a:r>
              <a:rPr lang="en-GB" sz="1700" smtClean="0"/>
              <a:t> </a:t>
            </a:r>
            <a:r>
              <a:rPr lang="en-GB" sz="1700" err="1" smtClean="0"/>
              <a:t>i</a:t>
            </a:r>
            <a:r>
              <a:rPr lang="en-GB" sz="1700" smtClean="0"/>
              <a:t> </a:t>
            </a:r>
            <a:r>
              <a:rPr lang="en-GB" sz="1700" err="1" smtClean="0"/>
              <a:t>andre</a:t>
            </a:r>
            <a:r>
              <a:rPr lang="en-GB" sz="1700" smtClean="0"/>
              <a:t> fag (</a:t>
            </a:r>
            <a:r>
              <a:rPr lang="en-GB" sz="1700" err="1" smtClean="0"/>
              <a:t>f.eks</a:t>
            </a:r>
            <a:r>
              <a:rPr lang="en-GB" sz="1700" smtClean="0"/>
              <a:t>. </a:t>
            </a:r>
            <a:r>
              <a:rPr lang="en-GB" sz="1700" err="1" smtClean="0"/>
              <a:t>informationsformidling</a:t>
            </a:r>
            <a:r>
              <a:rPr lang="en-GB" sz="1700" smtClean="0"/>
              <a:t> </a:t>
            </a:r>
            <a:r>
              <a:rPr lang="en-GB" sz="1700" err="1" smtClean="0"/>
              <a:t>eller</a:t>
            </a:r>
            <a:r>
              <a:rPr lang="en-GB" sz="1700" smtClean="0"/>
              <a:t> </a:t>
            </a:r>
            <a:r>
              <a:rPr lang="en-GB" sz="1700" err="1" smtClean="0"/>
              <a:t>kulturanalyse</a:t>
            </a:r>
            <a:r>
              <a:rPr lang="en-GB" sz="1700" smtClean="0"/>
              <a:t>). </a:t>
            </a:r>
          </a:p>
          <a:p>
            <a:pPr algn="l">
              <a:spcAft>
                <a:spcPts val="600"/>
              </a:spcAft>
            </a:pPr>
            <a:r>
              <a:rPr lang="en-GB" sz="1700" smtClean="0"/>
              <a:t>At </a:t>
            </a:r>
            <a:r>
              <a:rPr lang="en-GB" sz="1700" err="1" smtClean="0"/>
              <a:t>undervise</a:t>
            </a:r>
            <a:r>
              <a:rPr lang="en-GB" sz="1700" smtClean="0"/>
              <a:t> </a:t>
            </a:r>
            <a:r>
              <a:rPr lang="en-GB" sz="1700" b="1" err="1" smtClean="0"/>
              <a:t>gennem</a:t>
            </a:r>
            <a:r>
              <a:rPr lang="en-GB" sz="1700" b="1" smtClean="0"/>
              <a:t> </a:t>
            </a:r>
            <a:r>
              <a:rPr lang="en-GB" sz="1700" b="1" err="1" smtClean="0"/>
              <a:t>entreprenørskab</a:t>
            </a:r>
            <a:r>
              <a:rPr lang="en-GB" sz="1700" b="1" smtClean="0"/>
              <a:t> </a:t>
            </a:r>
            <a:r>
              <a:rPr lang="en-GB" sz="1700" err="1" smtClean="0"/>
              <a:t>er</a:t>
            </a:r>
            <a:r>
              <a:rPr lang="en-GB" sz="1700" smtClean="0"/>
              <a:t> </a:t>
            </a:r>
            <a:r>
              <a:rPr lang="en-GB" sz="1700" err="1" smtClean="0"/>
              <a:t>læring</a:t>
            </a:r>
            <a:r>
              <a:rPr lang="en-GB" sz="1700" smtClean="0"/>
              <a:t> </a:t>
            </a:r>
            <a:r>
              <a:rPr lang="en-GB" sz="1700" err="1" smtClean="0"/>
              <a:t>gennem</a:t>
            </a:r>
            <a:r>
              <a:rPr lang="en-GB" sz="1700" smtClean="0"/>
              <a:t> </a:t>
            </a:r>
            <a:r>
              <a:rPr lang="en-GB" sz="1700" err="1" smtClean="0"/>
              <a:t>praksis</a:t>
            </a:r>
            <a:r>
              <a:rPr lang="en-GB" sz="1700" smtClean="0"/>
              <a:t>, der </a:t>
            </a:r>
            <a:r>
              <a:rPr lang="en-GB" sz="1700" err="1" smtClean="0"/>
              <a:t>styrker</a:t>
            </a:r>
            <a:r>
              <a:rPr lang="en-GB" sz="1700" smtClean="0"/>
              <a:t> de </a:t>
            </a:r>
            <a:r>
              <a:rPr lang="en-GB" sz="1700" err="1" smtClean="0"/>
              <a:t>analytiske</a:t>
            </a:r>
            <a:r>
              <a:rPr lang="en-GB" sz="1700" smtClean="0"/>
              <a:t> </a:t>
            </a:r>
            <a:r>
              <a:rPr lang="en-GB" sz="1700" err="1" smtClean="0"/>
              <a:t>færdigheder</a:t>
            </a:r>
            <a:r>
              <a:rPr lang="en-GB" sz="1700" smtClean="0"/>
              <a:t> </a:t>
            </a:r>
            <a:r>
              <a:rPr lang="en-GB" sz="1700" err="1" smtClean="0"/>
              <a:t>ved</a:t>
            </a:r>
            <a:r>
              <a:rPr lang="en-GB" sz="1700" smtClean="0"/>
              <a:t> at </a:t>
            </a:r>
            <a:r>
              <a:rPr lang="en-GB" sz="1700" err="1" smtClean="0"/>
              <a:t>finde</a:t>
            </a:r>
            <a:r>
              <a:rPr lang="en-GB" sz="1700" smtClean="0"/>
              <a:t> </a:t>
            </a:r>
            <a:r>
              <a:rPr lang="en-GB" sz="1700" err="1" smtClean="0"/>
              <a:t>løsninger</a:t>
            </a:r>
            <a:r>
              <a:rPr lang="en-GB" sz="1700" smtClean="0"/>
              <a:t> for </a:t>
            </a:r>
            <a:r>
              <a:rPr lang="en-GB" sz="1700" err="1" smtClean="0"/>
              <a:t>anomalier</a:t>
            </a:r>
            <a:r>
              <a:rPr lang="en-GB" sz="1700" smtClean="0"/>
              <a:t> </a:t>
            </a:r>
            <a:r>
              <a:rPr lang="en-GB" sz="1700" err="1" smtClean="0"/>
              <a:t>eller</a:t>
            </a:r>
            <a:r>
              <a:rPr lang="en-GB" sz="1700" smtClean="0"/>
              <a:t> </a:t>
            </a:r>
            <a:r>
              <a:rPr lang="en-GB" sz="1700" err="1" smtClean="0"/>
              <a:t>oplevede</a:t>
            </a:r>
            <a:r>
              <a:rPr lang="en-GB" sz="1700" smtClean="0"/>
              <a:t> disharmonier. </a:t>
            </a:r>
            <a:r>
              <a:rPr lang="en-GB" sz="1700" err="1" smtClean="0"/>
              <a:t>Entreprenørskab</a:t>
            </a:r>
            <a:r>
              <a:rPr lang="en-GB" sz="1700" smtClean="0"/>
              <a:t> </a:t>
            </a:r>
            <a:r>
              <a:rPr lang="en-GB" sz="1700" err="1" smtClean="0"/>
              <a:t>som</a:t>
            </a:r>
            <a:r>
              <a:rPr lang="en-GB" sz="1700" smtClean="0"/>
              <a:t> </a:t>
            </a:r>
            <a:r>
              <a:rPr lang="en-GB" sz="1700" i="1" err="1" smtClean="0"/>
              <a:t>praksiskategori</a:t>
            </a:r>
            <a:r>
              <a:rPr lang="en-GB" sz="1700" smtClean="0"/>
              <a:t> </a:t>
            </a:r>
            <a:r>
              <a:rPr lang="en-GB" sz="1700" err="1" smtClean="0"/>
              <a:t>afspejler</a:t>
            </a:r>
            <a:r>
              <a:rPr lang="en-GB" sz="1700" smtClean="0"/>
              <a:t> </a:t>
            </a:r>
            <a:r>
              <a:rPr lang="en-GB" sz="1700" err="1" smtClean="0"/>
              <a:t>faglighedens</a:t>
            </a:r>
            <a:r>
              <a:rPr lang="en-GB" sz="1700" smtClean="0"/>
              <a:t> </a:t>
            </a:r>
            <a:r>
              <a:rPr lang="en-GB" sz="1700" err="1" smtClean="0"/>
              <a:t>sociokulturelle</a:t>
            </a:r>
            <a:r>
              <a:rPr lang="en-GB" sz="1700" smtClean="0"/>
              <a:t> </a:t>
            </a:r>
            <a:r>
              <a:rPr lang="en-GB" sz="1700" err="1" smtClean="0"/>
              <a:t>forankring</a:t>
            </a:r>
            <a:r>
              <a:rPr lang="en-GB" sz="1700" smtClean="0"/>
              <a:t> </a:t>
            </a:r>
            <a:r>
              <a:rPr lang="en-GB" sz="1700" err="1" smtClean="0"/>
              <a:t>i</a:t>
            </a:r>
            <a:r>
              <a:rPr lang="en-GB" sz="1700" smtClean="0"/>
              <a:t> social </a:t>
            </a:r>
            <a:r>
              <a:rPr lang="en-GB" sz="1700" err="1" smtClean="0"/>
              <a:t>praksis</a:t>
            </a:r>
            <a:r>
              <a:rPr lang="en-GB" sz="1700" smtClean="0"/>
              <a:t>. </a:t>
            </a:r>
          </a:p>
          <a:p>
            <a:pPr algn="l">
              <a:spcAft>
                <a:spcPts val="600"/>
              </a:spcAft>
            </a:pPr>
            <a:r>
              <a:rPr lang="en-GB" sz="1700" err="1" smtClean="0"/>
              <a:t>På</a:t>
            </a:r>
            <a:r>
              <a:rPr lang="en-GB" sz="1700" smtClean="0"/>
              <a:t> IVA </a:t>
            </a:r>
            <a:r>
              <a:rPr lang="en-GB" sz="1700" err="1" smtClean="0"/>
              <a:t>har</a:t>
            </a:r>
            <a:r>
              <a:rPr lang="en-GB" sz="1700" smtClean="0"/>
              <a:t> vi for </a:t>
            </a:r>
            <a:r>
              <a:rPr lang="en-GB" sz="1700" err="1" smtClean="0"/>
              <a:t>det</a:t>
            </a:r>
            <a:r>
              <a:rPr lang="en-GB" sz="1700" smtClean="0"/>
              <a:t> </a:t>
            </a:r>
            <a:r>
              <a:rPr lang="en-GB" sz="1700" err="1" smtClean="0"/>
              <a:t>overvejende</a:t>
            </a:r>
            <a:r>
              <a:rPr lang="en-GB" sz="1700" smtClean="0"/>
              <a:t> </a:t>
            </a:r>
            <a:r>
              <a:rPr lang="en-GB" sz="1700" err="1" smtClean="0"/>
              <a:t>undervist</a:t>
            </a:r>
            <a:r>
              <a:rPr lang="en-GB" sz="1700" smtClean="0"/>
              <a:t> </a:t>
            </a:r>
            <a:r>
              <a:rPr lang="en-GB" sz="1700" b="1" smtClean="0"/>
              <a:t>med </a:t>
            </a:r>
            <a:r>
              <a:rPr lang="en-GB" sz="1700" b="1" err="1" smtClean="0"/>
              <a:t>og</a:t>
            </a:r>
            <a:r>
              <a:rPr lang="en-GB" sz="1700" b="1" smtClean="0"/>
              <a:t> </a:t>
            </a:r>
            <a:r>
              <a:rPr lang="en-GB" sz="1700" b="1" err="1" smtClean="0"/>
              <a:t>gennem</a:t>
            </a:r>
            <a:r>
              <a:rPr lang="en-GB" sz="1700" b="1" smtClean="0"/>
              <a:t> </a:t>
            </a:r>
            <a:r>
              <a:rPr lang="en-GB" sz="1700" b="1" err="1" smtClean="0"/>
              <a:t>entreprenørskab</a:t>
            </a:r>
            <a:r>
              <a:rPr lang="en-GB" sz="1700" smtClean="0"/>
              <a:t>.</a:t>
            </a:r>
          </a:p>
          <a:p>
            <a:endParaRPr lang="en-GB" sz="1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4000" b="1" err="1" smtClean="0">
                <a:solidFill>
                  <a:srgbClr val="6CCCE2"/>
                </a:solidFill>
              </a:rPr>
              <a:t>Hvad</a:t>
            </a:r>
            <a:r>
              <a:rPr lang="en-GB" sz="4000" b="1" smtClean="0">
                <a:solidFill>
                  <a:srgbClr val="6CCCE2"/>
                </a:solidFill>
              </a:rPr>
              <a:t> </a:t>
            </a:r>
            <a:r>
              <a:rPr lang="en-GB" sz="4000" b="1" err="1" smtClean="0">
                <a:solidFill>
                  <a:srgbClr val="6CCCE2"/>
                </a:solidFill>
              </a:rPr>
              <a:t>er</a:t>
            </a:r>
            <a:r>
              <a:rPr lang="en-GB" sz="4000" b="1" smtClean="0">
                <a:solidFill>
                  <a:srgbClr val="6CCCE2"/>
                </a:solidFill>
              </a:rPr>
              <a:t> </a:t>
            </a:r>
            <a:r>
              <a:rPr lang="en-GB" sz="4000" b="1" err="1" smtClean="0">
                <a:solidFill>
                  <a:srgbClr val="6CCCE2"/>
                </a:solidFill>
              </a:rPr>
              <a:t>entreprenørskabs-undervisning</a:t>
            </a:r>
            <a:r>
              <a:rPr lang="en-GB" sz="4000" b="1" smtClean="0">
                <a:solidFill>
                  <a:srgbClr val="6CCCE2"/>
                </a:solidFill>
              </a:rPr>
              <a:t>?</a:t>
            </a:r>
            <a:endParaRPr lang="en-GB" sz="4000" b="1">
              <a:solidFill>
                <a:srgbClr val="6CCCE2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>
              <a:spcAft>
                <a:spcPts val="600"/>
              </a:spcAft>
            </a:pPr>
            <a:r>
              <a:rPr lang="en-GB" b="1" err="1" smtClean="0"/>
              <a:t>Udforskende</a:t>
            </a:r>
            <a:r>
              <a:rPr lang="en-GB" b="1" smtClean="0"/>
              <a:t> </a:t>
            </a:r>
            <a:r>
              <a:rPr lang="en-GB" b="1" err="1" smtClean="0"/>
              <a:t>læring</a:t>
            </a:r>
            <a:r>
              <a:rPr lang="en-GB" b="1" smtClean="0"/>
              <a:t>: </a:t>
            </a:r>
            <a:r>
              <a:rPr lang="en-GB" err="1" smtClean="0"/>
              <a:t>Undervisning</a:t>
            </a:r>
            <a:r>
              <a:rPr lang="en-GB" smtClean="0"/>
              <a:t> </a:t>
            </a:r>
            <a:r>
              <a:rPr lang="en-GB" err="1" smtClean="0"/>
              <a:t>er</a:t>
            </a:r>
            <a:r>
              <a:rPr lang="en-GB" smtClean="0"/>
              <a:t> mere end </a:t>
            </a:r>
            <a:r>
              <a:rPr lang="en-GB" err="1" smtClean="0"/>
              <a:t>videndeling</a:t>
            </a:r>
            <a:r>
              <a:rPr lang="en-GB" smtClean="0"/>
              <a:t> </a:t>
            </a:r>
            <a:r>
              <a:rPr lang="en-GB" err="1" smtClean="0"/>
              <a:t>mellem</a:t>
            </a:r>
            <a:r>
              <a:rPr lang="en-GB" smtClean="0"/>
              <a:t> </a:t>
            </a:r>
            <a:r>
              <a:rPr lang="en-GB" err="1" smtClean="0"/>
              <a:t>underviser</a:t>
            </a:r>
            <a:r>
              <a:rPr lang="en-GB" smtClean="0"/>
              <a:t> </a:t>
            </a:r>
            <a:r>
              <a:rPr lang="en-GB" err="1" smtClean="0"/>
              <a:t>og</a:t>
            </a:r>
            <a:r>
              <a:rPr lang="en-GB" smtClean="0"/>
              <a:t> </a:t>
            </a:r>
            <a:r>
              <a:rPr lang="en-GB" err="1" smtClean="0"/>
              <a:t>studerende</a:t>
            </a:r>
            <a:r>
              <a:rPr lang="en-GB" smtClean="0"/>
              <a:t>. </a:t>
            </a:r>
            <a:r>
              <a:rPr lang="en-GB" err="1" smtClean="0"/>
              <a:t>Ny</a:t>
            </a:r>
            <a:r>
              <a:rPr lang="en-GB" smtClean="0"/>
              <a:t> </a:t>
            </a:r>
            <a:r>
              <a:rPr lang="en-GB" err="1" smtClean="0"/>
              <a:t>viden</a:t>
            </a:r>
            <a:r>
              <a:rPr lang="en-GB" smtClean="0"/>
              <a:t> </a:t>
            </a:r>
            <a:r>
              <a:rPr lang="en-GB" err="1" smtClean="0"/>
              <a:t>søges</a:t>
            </a:r>
            <a:r>
              <a:rPr lang="en-GB" smtClean="0"/>
              <a:t> via </a:t>
            </a:r>
            <a:r>
              <a:rPr lang="en-GB" err="1" smtClean="0"/>
              <a:t>praksislæring</a:t>
            </a:r>
            <a:r>
              <a:rPr lang="en-GB" smtClean="0"/>
              <a:t> </a:t>
            </a:r>
            <a:r>
              <a:rPr lang="en-GB" err="1" smtClean="0"/>
              <a:t>og</a:t>
            </a:r>
            <a:r>
              <a:rPr lang="en-GB" smtClean="0"/>
              <a:t> </a:t>
            </a:r>
            <a:r>
              <a:rPr lang="en-GB" err="1" smtClean="0"/>
              <a:t>fagligheden</a:t>
            </a:r>
            <a:r>
              <a:rPr lang="en-GB" smtClean="0"/>
              <a:t> </a:t>
            </a:r>
            <a:r>
              <a:rPr lang="en-GB" err="1" smtClean="0"/>
              <a:t>bruges</a:t>
            </a:r>
            <a:r>
              <a:rPr lang="en-GB" smtClean="0"/>
              <a:t> </a:t>
            </a:r>
            <a:r>
              <a:rPr lang="en-GB" err="1" smtClean="0"/>
              <a:t>til</a:t>
            </a:r>
            <a:r>
              <a:rPr lang="en-GB" smtClean="0"/>
              <a:t> at </a:t>
            </a:r>
            <a:r>
              <a:rPr lang="en-GB" err="1" smtClean="0"/>
              <a:t>udforske</a:t>
            </a:r>
            <a:r>
              <a:rPr lang="en-GB" smtClean="0"/>
              <a:t> </a:t>
            </a:r>
            <a:r>
              <a:rPr lang="en-GB" err="1" smtClean="0"/>
              <a:t>aktiviteter</a:t>
            </a:r>
            <a:r>
              <a:rPr lang="en-GB" smtClean="0"/>
              <a:t>, </a:t>
            </a:r>
            <a:r>
              <a:rPr lang="en-GB" err="1" smtClean="0"/>
              <a:t>artefakter</a:t>
            </a:r>
            <a:r>
              <a:rPr lang="en-GB" smtClean="0"/>
              <a:t> </a:t>
            </a:r>
            <a:r>
              <a:rPr lang="en-GB" err="1" smtClean="0"/>
              <a:t>og</a:t>
            </a:r>
            <a:r>
              <a:rPr lang="en-GB" smtClean="0"/>
              <a:t> </a:t>
            </a:r>
            <a:r>
              <a:rPr lang="en-GB" err="1" smtClean="0"/>
              <a:t>aktører</a:t>
            </a:r>
            <a:r>
              <a:rPr lang="en-GB" smtClean="0"/>
              <a:t>.    </a:t>
            </a:r>
            <a:br>
              <a:rPr lang="en-GB" smtClean="0"/>
            </a:br>
            <a:r>
              <a:rPr lang="en-GB" smtClean="0"/>
              <a:t> </a:t>
            </a:r>
          </a:p>
          <a:p>
            <a:pPr algn="l">
              <a:spcAft>
                <a:spcPts val="600"/>
              </a:spcAft>
            </a:pPr>
            <a:r>
              <a:rPr lang="en-GB" b="1" err="1" smtClean="0"/>
              <a:t>Undervisning</a:t>
            </a:r>
            <a:r>
              <a:rPr lang="en-GB" b="1" smtClean="0"/>
              <a:t> </a:t>
            </a:r>
            <a:r>
              <a:rPr lang="en-GB" b="1" err="1" smtClean="0"/>
              <a:t>og</a:t>
            </a:r>
            <a:r>
              <a:rPr lang="en-GB" b="1" smtClean="0"/>
              <a:t> </a:t>
            </a:r>
            <a:r>
              <a:rPr lang="en-GB" b="1" err="1" smtClean="0"/>
              <a:t>praksisfeltet</a:t>
            </a:r>
            <a:r>
              <a:rPr lang="en-GB" b="1" smtClean="0"/>
              <a:t>: </a:t>
            </a:r>
            <a:r>
              <a:rPr lang="en-GB" err="1" smtClean="0"/>
              <a:t>Udforskningen</a:t>
            </a:r>
            <a:r>
              <a:rPr lang="en-GB" smtClean="0"/>
              <a:t> </a:t>
            </a:r>
            <a:r>
              <a:rPr lang="en-GB" err="1" smtClean="0"/>
              <a:t>forbinder</a:t>
            </a:r>
            <a:r>
              <a:rPr lang="en-GB" smtClean="0"/>
              <a:t> </a:t>
            </a:r>
            <a:r>
              <a:rPr lang="en-GB" err="1" smtClean="0"/>
              <a:t>undervisning</a:t>
            </a:r>
            <a:r>
              <a:rPr lang="en-GB" smtClean="0"/>
              <a:t> </a:t>
            </a:r>
            <a:r>
              <a:rPr lang="en-GB" err="1" smtClean="0"/>
              <a:t>og</a:t>
            </a:r>
            <a:r>
              <a:rPr lang="en-GB" smtClean="0"/>
              <a:t> </a:t>
            </a:r>
            <a:r>
              <a:rPr lang="en-GB" err="1" smtClean="0"/>
              <a:t>praksisfeltet</a:t>
            </a:r>
            <a:r>
              <a:rPr lang="en-GB" smtClean="0"/>
              <a:t>. </a:t>
            </a:r>
            <a:r>
              <a:rPr lang="en-GB" err="1" smtClean="0"/>
              <a:t>Nøgleordet</a:t>
            </a:r>
            <a:r>
              <a:rPr lang="en-GB" smtClean="0"/>
              <a:t> </a:t>
            </a:r>
            <a:r>
              <a:rPr lang="en-GB" err="1" smtClean="0"/>
              <a:t>er</a:t>
            </a:r>
            <a:r>
              <a:rPr lang="en-GB" smtClean="0"/>
              <a:t> </a:t>
            </a:r>
            <a:r>
              <a:rPr lang="en-GB" err="1" smtClean="0"/>
              <a:t>deltagelse</a:t>
            </a:r>
            <a:r>
              <a:rPr lang="en-GB" smtClean="0"/>
              <a:t>; </a:t>
            </a:r>
            <a:r>
              <a:rPr lang="en-GB" err="1" smtClean="0"/>
              <a:t>feltets</a:t>
            </a:r>
            <a:r>
              <a:rPr lang="en-GB" smtClean="0"/>
              <a:t> </a:t>
            </a:r>
            <a:r>
              <a:rPr lang="en-GB" err="1" smtClean="0"/>
              <a:t>aktører</a:t>
            </a:r>
            <a:r>
              <a:rPr lang="en-GB" smtClean="0"/>
              <a:t> </a:t>
            </a:r>
            <a:r>
              <a:rPr lang="en-GB" err="1" smtClean="0"/>
              <a:t>indgår</a:t>
            </a:r>
            <a:r>
              <a:rPr lang="en-GB" smtClean="0"/>
              <a:t> </a:t>
            </a:r>
            <a:r>
              <a:rPr lang="en-GB" err="1" smtClean="0"/>
              <a:t>aktivt</a:t>
            </a:r>
            <a:r>
              <a:rPr lang="en-GB" smtClean="0"/>
              <a:t> </a:t>
            </a:r>
            <a:r>
              <a:rPr lang="en-GB" err="1" smtClean="0"/>
              <a:t>i</a:t>
            </a:r>
            <a:r>
              <a:rPr lang="en-GB" smtClean="0"/>
              <a:t> at </a:t>
            </a:r>
            <a:r>
              <a:rPr lang="en-GB" err="1" smtClean="0"/>
              <a:t>formulere</a:t>
            </a:r>
            <a:r>
              <a:rPr lang="en-GB" smtClean="0"/>
              <a:t> </a:t>
            </a:r>
            <a:r>
              <a:rPr lang="en-GB" err="1" smtClean="0"/>
              <a:t>problemstillinger</a:t>
            </a:r>
            <a:r>
              <a:rPr lang="en-GB" smtClean="0"/>
              <a:t> </a:t>
            </a:r>
            <a:r>
              <a:rPr lang="en-GB" err="1" smtClean="0"/>
              <a:t>og</a:t>
            </a:r>
            <a:r>
              <a:rPr lang="en-GB" smtClean="0"/>
              <a:t> </a:t>
            </a:r>
            <a:r>
              <a:rPr lang="en-GB" err="1" smtClean="0"/>
              <a:t>generere</a:t>
            </a:r>
            <a:r>
              <a:rPr lang="en-GB" smtClean="0"/>
              <a:t> </a:t>
            </a:r>
            <a:r>
              <a:rPr lang="en-GB" err="1" smtClean="0"/>
              <a:t>ny</a:t>
            </a:r>
            <a:r>
              <a:rPr lang="en-GB" smtClean="0"/>
              <a:t> </a:t>
            </a:r>
            <a:r>
              <a:rPr lang="en-GB" err="1" smtClean="0"/>
              <a:t>viden</a:t>
            </a:r>
            <a:r>
              <a:rPr lang="en-GB" smtClean="0"/>
              <a:t>. </a:t>
            </a:r>
            <a:r>
              <a:rPr lang="en-GB" err="1" smtClean="0"/>
              <a:t>Det</a:t>
            </a:r>
            <a:r>
              <a:rPr lang="en-GB" smtClean="0"/>
              <a:t> </a:t>
            </a:r>
            <a:r>
              <a:rPr lang="en-GB" err="1" smtClean="0"/>
              <a:t>kan</a:t>
            </a:r>
            <a:r>
              <a:rPr lang="en-GB" smtClean="0"/>
              <a:t> </a:t>
            </a:r>
            <a:r>
              <a:rPr lang="en-GB" err="1" smtClean="0"/>
              <a:t>ske</a:t>
            </a:r>
            <a:r>
              <a:rPr lang="en-GB" smtClean="0"/>
              <a:t> </a:t>
            </a:r>
            <a:r>
              <a:rPr lang="en-GB" err="1" smtClean="0"/>
              <a:t>på</a:t>
            </a:r>
            <a:r>
              <a:rPr lang="en-GB" smtClean="0"/>
              <a:t> </a:t>
            </a:r>
            <a:r>
              <a:rPr lang="en-GB" err="1" smtClean="0"/>
              <a:t>flere</a:t>
            </a:r>
            <a:r>
              <a:rPr lang="en-GB" smtClean="0"/>
              <a:t> </a:t>
            </a:r>
            <a:r>
              <a:rPr lang="en-GB" err="1" smtClean="0"/>
              <a:t>måder</a:t>
            </a:r>
            <a:r>
              <a:rPr lang="en-GB" smtClean="0"/>
              <a:t>. </a:t>
            </a:r>
            <a:br>
              <a:rPr lang="en-GB" smtClean="0"/>
            </a:br>
            <a:endParaRPr lang="en-GB" smtClean="0"/>
          </a:p>
          <a:p>
            <a:pPr algn="l">
              <a:spcAft>
                <a:spcPts val="600"/>
              </a:spcAft>
            </a:pPr>
            <a:r>
              <a:rPr lang="en-GB" b="1" err="1" smtClean="0"/>
              <a:t>Dannelse</a:t>
            </a:r>
            <a:r>
              <a:rPr lang="en-GB" b="1" smtClean="0"/>
              <a:t> </a:t>
            </a:r>
            <a:r>
              <a:rPr lang="en-GB" b="1" err="1" smtClean="0"/>
              <a:t>af</a:t>
            </a:r>
            <a:r>
              <a:rPr lang="en-GB" b="1" smtClean="0"/>
              <a:t> </a:t>
            </a:r>
            <a:r>
              <a:rPr lang="en-GB" b="1" err="1" smtClean="0"/>
              <a:t>nye</a:t>
            </a:r>
            <a:r>
              <a:rPr lang="en-GB" b="1" smtClean="0"/>
              <a:t> </a:t>
            </a:r>
            <a:r>
              <a:rPr lang="en-GB" b="1" err="1" smtClean="0"/>
              <a:t>verdener</a:t>
            </a:r>
            <a:r>
              <a:rPr lang="en-GB" b="1" smtClean="0"/>
              <a:t>: </a:t>
            </a:r>
            <a:r>
              <a:rPr lang="en-GB" err="1" smtClean="0"/>
              <a:t>Entreprenørskab</a:t>
            </a:r>
            <a:r>
              <a:rPr lang="en-GB" smtClean="0"/>
              <a:t> </a:t>
            </a:r>
            <a:r>
              <a:rPr lang="en-GB" err="1" smtClean="0"/>
              <a:t>er</a:t>
            </a:r>
            <a:r>
              <a:rPr lang="en-GB" smtClean="0"/>
              <a:t> en </a:t>
            </a:r>
            <a:r>
              <a:rPr lang="en-GB" err="1" smtClean="0"/>
              <a:t>kulturel</a:t>
            </a:r>
            <a:r>
              <a:rPr lang="en-GB" smtClean="0"/>
              <a:t> </a:t>
            </a:r>
            <a:r>
              <a:rPr lang="en-GB" err="1" smtClean="0"/>
              <a:t>og</a:t>
            </a:r>
            <a:r>
              <a:rPr lang="en-GB" smtClean="0"/>
              <a:t> </a:t>
            </a:r>
            <a:r>
              <a:rPr lang="en-GB" err="1" smtClean="0"/>
              <a:t>kommunikativ</a:t>
            </a:r>
            <a:r>
              <a:rPr lang="en-GB" smtClean="0"/>
              <a:t> </a:t>
            </a:r>
            <a:r>
              <a:rPr lang="en-GB" err="1" smtClean="0"/>
              <a:t>proces</a:t>
            </a:r>
            <a:r>
              <a:rPr lang="en-GB" smtClean="0"/>
              <a:t>. </a:t>
            </a:r>
            <a:r>
              <a:rPr lang="en-GB" err="1" smtClean="0"/>
              <a:t>Kendte</a:t>
            </a:r>
            <a:r>
              <a:rPr lang="en-GB" smtClean="0"/>
              <a:t> </a:t>
            </a:r>
            <a:r>
              <a:rPr lang="en-GB" err="1" smtClean="0"/>
              <a:t>menings</a:t>
            </a:r>
            <a:r>
              <a:rPr lang="en-GB" smtClean="0"/>
              <a:t>- </a:t>
            </a:r>
            <a:r>
              <a:rPr lang="en-GB" err="1" smtClean="0"/>
              <a:t>og</a:t>
            </a:r>
            <a:r>
              <a:rPr lang="en-GB" smtClean="0"/>
              <a:t> </a:t>
            </a:r>
            <a:r>
              <a:rPr lang="en-GB" err="1" smtClean="0"/>
              <a:t>praksissystemer</a:t>
            </a:r>
            <a:r>
              <a:rPr lang="en-GB" smtClean="0"/>
              <a:t> </a:t>
            </a:r>
            <a:r>
              <a:rPr lang="en-GB" err="1" smtClean="0"/>
              <a:t>må</a:t>
            </a:r>
            <a:r>
              <a:rPr lang="en-GB" smtClean="0"/>
              <a:t> </a:t>
            </a:r>
            <a:r>
              <a:rPr lang="en-GB" err="1" smtClean="0"/>
              <a:t>ændres</a:t>
            </a:r>
            <a:r>
              <a:rPr lang="en-GB" smtClean="0"/>
              <a:t> for at </a:t>
            </a:r>
            <a:r>
              <a:rPr lang="en-GB" err="1" smtClean="0"/>
              <a:t>kunne</a:t>
            </a:r>
            <a:r>
              <a:rPr lang="en-GB" smtClean="0"/>
              <a:t> </a:t>
            </a:r>
            <a:r>
              <a:rPr lang="en-GB" err="1" smtClean="0"/>
              <a:t>virkelig</a:t>
            </a:r>
            <a:r>
              <a:rPr lang="en-GB" smtClean="0"/>
              <a:t>- </a:t>
            </a:r>
            <a:r>
              <a:rPr lang="en-GB" err="1" smtClean="0"/>
              <a:t>gøre</a:t>
            </a:r>
            <a:r>
              <a:rPr lang="en-GB" smtClean="0"/>
              <a:t> </a:t>
            </a:r>
            <a:r>
              <a:rPr lang="en-GB" err="1" smtClean="0"/>
              <a:t>nye</a:t>
            </a:r>
            <a:r>
              <a:rPr lang="en-GB" smtClean="0"/>
              <a:t> </a:t>
            </a:r>
            <a:r>
              <a:rPr lang="en-GB" err="1" smtClean="0"/>
              <a:t>ideer</a:t>
            </a:r>
            <a:r>
              <a:rPr lang="en-GB" smtClean="0"/>
              <a:t> </a:t>
            </a:r>
            <a:r>
              <a:rPr lang="en-GB" err="1" smtClean="0"/>
              <a:t>og</a:t>
            </a:r>
            <a:r>
              <a:rPr lang="en-GB" smtClean="0"/>
              <a:t> </a:t>
            </a:r>
            <a:r>
              <a:rPr lang="en-GB" err="1" smtClean="0"/>
              <a:t>koncepter</a:t>
            </a:r>
            <a:r>
              <a:rPr lang="en-GB" smtClean="0"/>
              <a:t>. Der </a:t>
            </a:r>
            <a:r>
              <a:rPr lang="en-GB" err="1" smtClean="0"/>
              <a:t>er</a:t>
            </a:r>
            <a:r>
              <a:rPr lang="en-GB" smtClean="0"/>
              <a:t> </a:t>
            </a:r>
            <a:r>
              <a:rPr lang="en-GB" err="1" smtClean="0"/>
              <a:t>brug</a:t>
            </a:r>
            <a:r>
              <a:rPr lang="en-GB" smtClean="0"/>
              <a:t> for </a:t>
            </a:r>
            <a:r>
              <a:rPr lang="en-GB" err="1" smtClean="0"/>
              <a:t>viden</a:t>
            </a:r>
            <a:r>
              <a:rPr lang="en-GB" smtClean="0"/>
              <a:t>, der </a:t>
            </a:r>
            <a:r>
              <a:rPr lang="en-GB" err="1" smtClean="0"/>
              <a:t>både</a:t>
            </a:r>
            <a:r>
              <a:rPr lang="en-GB" smtClean="0"/>
              <a:t> </a:t>
            </a:r>
            <a:r>
              <a:rPr lang="en-GB" err="1" smtClean="0"/>
              <a:t>reducerer</a:t>
            </a:r>
            <a:r>
              <a:rPr lang="en-GB" smtClean="0"/>
              <a:t> </a:t>
            </a:r>
            <a:r>
              <a:rPr lang="en-GB" err="1" smtClean="0"/>
              <a:t>kompleksiteten</a:t>
            </a:r>
            <a:r>
              <a:rPr lang="en-GB" smtClean="0"/>
              <a:t> </a:t>
            </a:r>
            <a:r>
              <a:rPr lang="en-GB" err="1" smtClean="0"/>
              <a:t>og</a:t>
            </a:r>
            <a:r>
              <a:rPr lang="en-GB" smtClean="0"/>
              <a:t> </a:t>
            </a:r>
            <a:r>
              <a:rPr lang="en-GB" err="1" smtClean="0"/>
              <a:t>skaber</a:t>
            </a:r>
            <a:r>
              <a:rPr lang="en-GB" smtClean="0"/>
              <a:t> </a:t>
            </a:r>
            <a:r>
              <a:rPr lang="en-GB" err="1" smtClean="0"/>
              <a:t>muligheder</a:t>
            </a:r>
            <a:r>
              <a:rPr lang="en-GB" smtClean="0"/>
              <a:t>; de to </a:t>
            </a:r>
            <a:r>
              <a:rPr lang="en-GB" err="1" smtClean="0"/>
              <a:t>vidensfunktioner</a:t>
            </a:r>
            <a:r>
              <a:rPr lang="en-GB" smtClean="0"/>
              <a:t> </a:t>
            </a:r>
            <a:r>
              <a:rPr lang="en-GB" err="1" smtClean="0"/>
              <a:t>bør</a:t>
            </a:r>
            <a:r>
              <a:rPr lang="en-GB" smtClean="0"/>
              <a:t> </a:t>
            </a:r>
            <a:r>
              <a:rPr lang="en-GB" err="1" smtClean="0"/>
              <a:t>supplere</a:t>
            </a:r>
            <a:r>
              <a:rPr lang="en-GB" smtClean="0"/>
              <a:t> </a:t>
            </a:r>
            <a:r>
              <a:rPr lang="en-GB" err="1" smtClean="0"/>
              <a:t>hinanden</a:t>
            </a:r>
            <a:r>
              <a:rPr lang="en-GB" smtClean="0"/>
              <a:t>, </a:t>
            </a:r>
            <a:r>
              <a:rPr lang="en-GB" err="1" smtClean="0"/>
              <a:t>hvis</a:t>
            </a:r>
            <a:r>
              <a:rPr lang="en-GB" smtClean="0"/>
              <a:t> </a:t>
            </a:r>
            <a:r>
              <a:rPr lang="en-GB" err="1" smtClean="0"/>
              <a:t>og</a:t>
            </a:r>
            <a:r>
              <a:rPr lang="en-GB" smtClean="0"/>
              <a:t> </a:t>
            </a:r>
            <a:r>
              <a:rPr lang="en-GB" err="1" smtClean="0"/>
              <a:t>når</a:t>
            </a:r>
            <a:r>
              <a:rPr lang="en-GB" smtClean="0"/>
              <a:t> </a:t>
            </a:r>
            <a:r>
              <a:rPr lang="en-GB" err="1" smtClean="0"/>
              <a:t>nye</a:t>
            </a:r>
            <a:r>
              <a:rPr lang="en-GB" smtClean="0"/>
              <a:t> </a:t>
            </a:r>
            <a:r>
              <a:rPr lang="en-GB" err="1" smtClean="0"/>
              <a:t>verdener</a:t>
            </a:r>
            <a:r>
              <a:rPr lang="en-GB" smtClean="0"/>
              <a:t> </a:t>
            </a:r>
            <a:r>
              <a:rPr lang="en-GB" err="1" smtClean="0"/>
              <a:t>skal</a:t>
            </a:r>
            <a:r>
              <a:rPr lang="en-GB" smtClean="0"/>
              <a:t> </a:t>
            </a:r>
            <a:r>
              <a:rPr lang="en-GB" err="1" smtClean="0"/>
              <a:t>opdages</a:t>
            </a:r>
            <a:r>
              <a:rPr lang="en-GB" smtClean="0"/>
              <a:t>.</a:t>
            </a:r>
            <a:br>
              <a:rPr lang="en-GB" smtClean="0"/>
            </a:br>
            <a:endParaRPr lang="en-GB" smtClean="0"/>
          </a:p>
          <a:p>
            <a:pPr algn="l">
              <a:spcAft>
                <a:spcPts val="600"/>
              </a:spcAft>
            </a:pPr>
            <a:r>
              <a:rPr lang="en-GB" b="1" smtClean="0"/>
              <a:t>Den </a:t>
            </a:r>
            <a:r>
              <a:rPr lang="en-GB" b="1" err="1" smtClean="0"/>
              <a:t>centrale</a:t>
            </a:r>
            <a:r>
              <a:rPr lang="en-GB" b="1" smtClean="0"/>
              <a:t> </a:t>
            </a:r>
            <a:r>
              <a:rPr lang="en-GB" b="1" err="1" smtClean="0"/>
              <a:t>målsætning</a:t>
            </a:r>
            <a:r>
              <a:rPr lang="en-GB" b="1" smtClean="0"/>
              <a:t> </a:t>
            </a:r>
            <a:r>
              <a:rPr lang="en-GB" b="1" err="1" smtClean="0"/>
              <a:t>er</a:t>
            </a:r>
            <a:r>
              <a:rPr lang="en-GB" smtClean="0"/>
              <a:t>: at </a:t>
            </a:r>
            <a:r>
              <a:rPr lang="en-GB" err="1" smtClean="0"/>
              <a:t>styrke</a:t>
            </a:r>
            <a:r>
              <a:rPr lang="en-GB" smtClean="0"/>
              <a:t> de </a:t>
            </a:r>
            <a:r>
              <a:rPr lang="en-GB" err="1" smtClean="0"/>
              <a:t>studerendes</a:t>
            </a:r>
            <a:r>
              <a:rPr lang="en-GB" smtClean="0"/>
              <a:t> </a:t>
            </a:r>
            <a:r>
              <a:rPr lang="en-GB" err="1" smtClean="0"/>
              <a:t>analytiske</a:t>
            </a:r>
            <a:r>
              <a:rPr lang="en-GB" smtClean="0"/>
              <a:t> </a:t>
            </a:r>
            <a:r>
              <a:rPr lang="en-GB" err="1" smtClean="0"/>
              <a:t>færdigheder</a:t>
            </a:r>
            <a:r>
              <a:rPr lang="en-GB" smtClean="0"/>
              <a:t> </a:t>
            </a:r>
            <a:r>
              <a:rPr lang="en-GB" err="1" smtClean="0"/>
              <a:t>gennem</a:t>
            </a:r>
            <a:r>
              <a:rPr lang="en-GB" smtClean="0"/>
              <a:t> </a:t>
            </a:r>
            <a:r>
              <a:rPr lang="en-GB" err="1" smtClean="0"/>
              <a:t>deltagelse</a:t>
            </a:r>
            <a:r>
              <a:rPr lang="en-GB" smtClean="0"/>
              <a:t> </a:t>
            </a:r>
            <a:r>
              <a:rPr lang="en-GB" err="1" smtClean="0"/>
              <a:t>i</a:t>
            </a:r>
            <a:r>
              <a:rPr lang="en-GB" smtClean="0"/>
              <a:t> </a:t>
            </a:r>
            <a:r>
              <a:rPr lang="en-GB" err="1" smtClean="0"/>
              <a:t>praksisaktiviteter</a:t>
            </a:r>
            <a:r>
              <a:rPr lang="en-GB" smtClean="0"/>
              <a:t> </a:t>
            </a:r>
            <a:r>
              <a:rPr lang="en-GB" err="1" smtClean="0"/>
              <a:t>og</a:t>
            </a:r>
            <a:r>
              <a:rPr lang="en-GB" smtClean="0"/>
              <a:t> </a:t>
            </a:r>
            <a:r>
              <a:rPr lang="en-GB" err="1" smtClean="0"/>
              <a:t>handlingsorientering</a:t>
            </a:r>
            <a:endParaRPr lang="en-GB" smtClean="0"/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4000" err="1" smtClean="0">
                <a:solidFill>
                  <a:srgbClr val="6CCCE2"/>
                </a:solidFill>
              </a:rPr>
              <a:t>Hvem</a:t>
            </a:r>
            <a:r>
              <a:rPr lang="en-GB" sz="4000" smtClean="0">
                <a:solidFill>
                  <a:srgbClr val="6CCCE2"/>
                </a:solidFill>
              </a:rPr>
              <a:t> </a:t>
            </a:r>
            <a:r>
              <a:rPr lang="en-GB" sz="4000" err="1" smtClean="0">
                <a:solidFill>
                  <a:srgbClr val="6CCCE2"/>
                </a:solidFill>
              </a:rPr>
              <a:t>er</a:t>
            </a:r>
            <a:r>
              <a:rPr lang="en-GB" sz="4000" smtClean="0">
                <a:solidFill>
                  <a:srgbClr val="6CCCE2"/>
                </a:solidFill>
              </a:rPr>
              <a:t> </a:t>
            </a:r>
            <a:r>
              <a:rPr lang="en-GB" sz="4000" err="1" smtClean="0">
                <a:solidFill>
                  <a:srgbClr val="6CCCE2"/>
                </a:solidFill>
              </a:rPr>
              <a:t>interessenterne</a:t>
            </a:r>
            <a:r>
              <a:rPr lang="en-GB" sz="4000" smtClean="0">
                <a:solidFill>
                  <a:srgbClr val="6CCCE2"/>
                </a:solidFill>
              </a:rPr>
              <a:t> </a:t>
            </a:r>
            <a:r>
              <a:rPr lang="en-GB" sz="4000" err="1" smtClean="0">
                <a:solidFill>
                  <a:srgbClr val="6CCCE2"/>
                </a:solidFill>
              </a:rPr>
              <a:t>i</a:t>
            </a:r>
            <a:r>
              <a:rPr lang="en-GB" sz="4000" smtClean="0">
                <a:solidFill>
                  <a:srgbClr val="6CCCE2"/>
                </a:solidFill>
              </a:rPr>
              <a:t> entreprenørskabsundervisningen?</a:t>
            </a:r>
            <a:endParaRPr lang="en-GB" sz="4000">
              <a:solidFill>
                <a:srgbClr val="6CCCE2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GB" sz="1700" b="1" err="1" smtClean="0"/>
              <a:t>Studerende</a:t>
            </a:r>
            <a:r>
              <a:rPr lang="en-GB" sz="1700" b="1" smtClean="0"/>
              <a:t>:</a:t>
            </a:r>
            <a:r>
              <a:rPr lang="en-GB" sz="1700" smtClean="0"/>
              <a:t> </a:t>
            </a:r>
            <a:r>
              <a:rPr lang="en-GB" sz="1700" err="1" smtClean="0"/>
              <a:t>får</a:t>
            </a:r>
            <a:r>
              <a:rPr lang="en-GB" sz="1700" smtClean="0"/>
              <a:t> </a:t>
            </a:r>
            <a:r>
              <a:rPr lang="en-GB" sz="1700" err="1" smtClean="0"/>
              <a:t>mulighed</a:t>
            </a:r>
            <a:r>
              <a:rPr lang="en-GB" sz="1700" smtClean="0"/>
              <a:t> for at </a:t>
            </a:r>
            <a:r>
              <a:rPr lang="en-GB" sz="1700" err="1" smtClean="0"/>
              <a:t>afprøve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udvikle</a:t>
            </a:r>
            <a:r>
              <a:rPr lang="en-GB" sz="1700" smtClean="0"/>
              <a:t> </a:t>
            </a:r>
            <a:r>
              <a:rPr lang="en-GB" sz="1700" err="1" smtClean="0"/>
              <a:t>deres</a:t>
            </a:r>
            <a:r>
              <a:rPr lang="en-GB" sz="1700" smtClean="0"/>
              <a:t> </a:t>
            </a:r>
            <a:r>
              <a:rPr lang="en-GB" sz="1700" err="1" smtClean="0"/>
              <a:t>faglighed</a:t>
            </a:r>
            <a:r>
              <a:rPr lang="en-GB" sz="1700" smtClean="0"/>
              <a:t> </a:t>
            </a:r>
            <a:r>
              <a:rPr lang="en-GB" sz="1700" err="1" smtClean="0"/>
              <a:t>i</a:t>
            </a:r>
            <a:r>
              <a:rPr lang="en-GB" sz="1700" smtClean="0"/>
              <a:t> </a:t>
            </a:r>
            <a:r>
              <a:rPr lang="en-GB" sz="1700" err="1" smtClean="0"/>
              <a:t>vekselvirkning</a:t>
            </a:r>
            <a:r>
              <a:rPr lang="en-GB" sz="1700" smtClean="0"/>
              <a:t> </a:t>
            </a:r>
            <a:r>
              <a:rPr lang="en-GB" sz="1700" err="1" smtClean="0"/>
              <a:t>mellem</a:t>
            </a:r>
            <a:r>
              <a:rPr lang="en-GB" sz="1700" smtClean="0"/>
              <a:t> </a:t>
            </a:r>
            <a:r>
              <a:rPr lang="en-GB" sz="1700" err="1" smtClean="0"/>
              <a:t>teori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praksis</a:t>
            </a:r>
            <a:r>
              <a:rPr lang="en-GB" sz="1700" smtClean="0"/>
              <a:t>; </a:t>
            </a:r>
            <a:r>
              <a:rPr lang="en-GB" sz="1700" err="1" smtClean="0"/>
              <a:t>analytisk</a:t>
            </a:r>
            <a:r>
              <a:rPr lang="en-GB" sz="1700" smtClean="0"/>
              <a:t> </a:t>
            </a:r>
            <a:r>
              <a:rPr lang="en-GB" sz="1700" err="1" smtClean="0"/>
              <a:t>kompetence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handlingskompetence</a:t>
            </a:r>
            <a:r>
              <a:rPr lang="en-GB" sz="1700" smtClean="0"/>
              <a:t> </a:t>
            </a:r>
            <a:r>
              <a:rPr lang="en-GB" sz="1700" err="1" smtClean="0"/>
              <a:t>betinger</a:t>
            </a:r>
            <a:r>
              <a:rPr lang="en-GB" sz="1700" smtClean="0"/>
              <a:t> </a:t>
            </a:r>
            <a:r>
              <a:rPr lang="en-GB" sz="1700" err="1" smtClean="0"/>
              <a:t>hinanden</a:t>
            </a:r>
            <a:r>
              <a:rPr lang="en-GB" sz="1700" smtClean="0"/>
              <a:t>.</a:t>
            </a:r>
            <a:br>
              <a:rPr lang="en-GB" sz="1700" smtClean="0"/>
            </a:br>
            <a:endParaRPr lang="en-GB" sz="1700" smtClean="0"/>
          </a:p>
          <a:p>
            <a:pPr algn="l"/>
            <a:r>
              <a:rPr lang="en-GB" sz="1700" b="1" err="1" smtClean="0"/>
              <a:t>Undervisere</a:t>
            </a:r>
            <a:r>
              <a:rPr lang="en-GB" sz="1700" b="1" smtClean="0"/>
              <a:t>: </a:t>
            </a:r>
            <a:r>
              <a:rPr lang="en-GB" sz="1700" err="1" smtClean="0"/>
              <a:t>kan</a:t>
            </a:r>
            <a:r>
              <a:rPr lang="en-GB" sz="1700" smtClean="0"/>
              <a:t> </a:t>
            </a:r>
            <a:r>
              <a:rPr lang="en-GB" sz="1700" err="1" smtClean="0"/>
              <a:t>teste</a:t>
            </a:r>
            <a:r>
              <a:rPr lang="en-GB" sz="1700" smtClean="0"/>
              <a:t>, </a:t>
            </a:r>
            <a:r>
              <a:rPr lang="en-GB" sz="1700" err="1" smtClean="0"/>
              <a:t>hvordan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i</a:t>
            </a:r>
            <a:r>
              <a:rPr lang="en-GB" sz="1700" smtClean="0"/>
              <a:t> </a:t>
            </a:r>
            <a:r>
              <a:rPr lang="en-GB" sz="1700" err="1" smtClean="0"/>
              <a:t>hvilket</a:t>
            </a:r>
            <a:r>
              <a:rPr lang="en-GB" sz="1700" smtClean="0"/>
              <a:t> </a:t>
            </a:r>
            <a:r>
              <a:rPr lang="en-GB" sz="1700" err="1" smtClean="0"/>
              <a:t>omfang</a:t>
            </a:r>
            <a:r>
              <a:rPr lang="en-GB" sz="1700" smtClean="0"/>
              <a:t> </a:t>
            </a:r>
            <a:r>
              <a:rPr lang="en-GB" sz="1700" err="1" smtClean="0"/>
              <a:t>praksislæring</a:t>
            </a:r>
            <a:r>
              <a:rPr lang="en-GB" sz="1700" smtClean="0"/>
              <a:t> </a:t>
            </a:r>
            <a:r>
              <a:rPr lang="en-GB" sz="1700" err="1" smtClean="0"/>
              <a:t>kan</a:t>
            </a:r>
            <a:r>
              <a:rPr lang="en-GB" sz="1700" smtClean="0"/>
              <a:t> </a:t>
            </a:r>
            <a:r>
              <a:rPr lang="en-GB" sz="1700" err="1" smtClean="0"/>
              <a:t>forenes</a:t>
            </a:r>
            <a:r>
              <a:rPr lang="en-GB" sz="1700" smtClean="0"/>
              <a:t> med </a:t>
            </a:r>
            <a:r>
              <a:rPr lang="en-GB" sz="1700" err="1" smtClean="0"/>
              <a:t>krav</a:t>
            </a:r>
            <a:r>
              <a:rPr lang="en-GB" sz="1700" smtClean="0"/>
              <a:t> </a:t>
            </a:r>
            <a:r>
              <a:rPr lang="en-GB" sz="1700" err="1" smtClean="0"/>
              <a:t>til</a:t>
            </a:r>
            <a:r>
              <a:rPr lang="en-GB" sz="1700" smtClean="0"/>
              <a:t> </a:t>
            </a:r>
            <a:r>
              <a:rPr lang="en-GB" sz="1700" err="1" smtClean="0"/>
              <a:t>faglighed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udvikling</a:t>
            </a:r>
            <a:r>
              <a:rPr lang="en-GB" sz="1700" smtClean="0"/>
              <a:t> </a:t>
            </a:r>
            <a:r>
              <a:rPr lang="en-GB" sz="1700" err="1" smtClean="0"/>
              <a:t>af</a:t>
            </a:r>
            <a:r>
              <a:rPr lang="en-GB" sz="1700" smtClean="0"/>
              <a:t> </a:t>
            </a:r>
            <a:r>
              <a:rPr lang="en-GB" sz="1700" err="1" smtClean="0"/>
              <a:t>analytiske</a:t>
            </a:r>
            <a:r>
              <a:rPr lang="en-GB" sz="1700" smtClean="0"/>
              <a:t> </a:t>
            </a:r>
            <a:r>
              <a:rPr lang="en-GB" sz="1700" err="1" smtClean="0"/>
              <a:t>færdigheder</a:t>
            </a:r>
            <a:r>
              <a:rPr lang="en-GB" sz="1700" smtClean="0"/>
              <a:t>.  </a:t>
            </a:r>
            <a:br>
              <a:rPr lang="en-GB" sz="1700" smtClean="0"/>
            </a:br>
            <a:endParaRPr lang="en-GB" sz="1700" smtClean="0"/>
          </a:p>
          <a:p>
            <a:pPr algn="l"/>
            <a:r>
              <a:rPr lang="en-GB" sz="1700" b="1" err="1" smtClean="0"/>
              <a:t>Interessenter</a:t>
            </a:r>
            <a:r>
              <a:rPr lang="en-GB" sz="1700" b="1" smtClean="0"/>
              <a:t> </a:t>
            </a:r>
            <a:r>
              <a:rPr lang="en-GB" sz="1700" b="1" err="1" smtClean="0"/>
              <a:t>fra</a:t>
            </a:r>
            <a:r>
              <a:rPr lang="en-GB" sz="1700" b="1" smtClean="0"/>
              <a:t> </a:t>
            </a:r>
            <a:r>
              <a:rPr lang="en-GB" sz="1700" b="1" err="1" smtClean="0"/>
              <a:t>praksisfeltet</a:t>
            </a:r>
            <a:r>
              <a:rPr lang="en-GB" sz="1700" b="1" smtClean="0"/>
              <a:t>:</a:t>
            </a:r>
            <a:r>
              <a:rPr lang="en-GB" sz="1700" smtClean="0"/>
              <a:t>  </a:t>
            </a:r>
            <a:r>
              <a:rPr lang="en-GB" sz="1700" err="1" smtClean="0"/>
              <a:t>Trods</a:t>
            </a:r>
            <a:r>
              <a:rPr lang="en-GB" sz="1700" smtClean="0"/>
              <a:t> </a:t>
            </a:r>
            <a:r>
              <a:rPr lang="en-GB" sz="1700" err="1" smtClean="0"/>
              <a:t>forskellighed</a:t>
            </a:r>
            <a:r>
              <a:rPr lang="en-GB" sz="1700" smtClean="0"/>
              <a:t> </a:t>
            </a:r>
            <a:r>
              <a:rPr lang="en-GB" sz="1700" err="1" smtClean="0"/>
              <a:t>er</a:t>
            </a:r>
            <a:r>
              <a:rPr lang="en-GB" sz="1700" smtClean="0"/>
              <a:t> de </a:t>
            </a:r>
            <a:r>
              <a:rPr lang="en-GB" sz="1700" err="1" smtClean="0"/>
              <a:t>fælles</a:t>
            </a:r>
            <a:r>
              <a:rPr lang="en-GB" sz="1700" smtClean="0"/>
              <a:t> </a:t>
            </a:r>
            <a:r>
              <a:rPr lang="en-GB" sz="1700" err="1" smtClean="0"/>
              <a:t>om</a:t>
            </a:r>
            <a:r>
              <a:rPr lang="en-GB" sz="1700" smtClean="0"/>
              <a:t> </a:t>
            </a:r>
            <a:r>
              <a:rPr lang="en-GB" sz="1700" err="1" smtClean="0"/>
              <a:t>behovet</a:t>
            </a:r>
            <a:r>
              <a:rPr lang="en-GB" sz="1700" smtClean="0"/>
              <a:t> for </a:t>
            </a:r>
            <a:r>
              <a:rPr lang="en-GB" sz="1700" err="1" smtClean="0"/>
              <a:t>ny</a:t>
            </a:r>
            <a:r>
              <a:rPr lang="en-GB" sz="1700" smtClean="0"/>
              <a:t> </a:t>
            </a:r>
            <a:r>
              <a:rPr lang="en-GB" sz="1700" err="1" smtClean="0"/>
              <a:t>viden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for at </a:t>
            </a:r>
            <a:r>
              <a:rPr lang="en-GB" sz="1700" err="1" smtClean="0"/>
              <a:t>realisere</a:t>
            </a:r>
            <a:r>
              <a:rPr lang="en-GB" sz="1700" smtClean="0"/>
              <a:t> </a:t>
            </a:r>
            <a:r>
              <a:rPr lang="en-GB" sz="1700" err="1" smtClean="0"/>
              <a:t>eget</a:t>
            </a:r>
            <a:r>
              <a:rPr lang="en-GB" sz="1700" smtClean="0"/>
              <a:t> </a:t>
            </a:r>
            <a:r>
              <a:rPr lang="en-GB" sz="1700" err="1" smtClean="0"/>
              <a:t>virksomheds</a:t>
            </a:r>
            <a:r>
              <a:rPr lang="en-GB" sz="1700" smtClean="0"/>
              <a:t>- </a:t>
            </a:r>
            <a:r>
              <a:rPr lang="en-GB" sz="1700" err="1" smtClean="0"/>
              <a:t>koncept</a:t>
            </a:r>
            <a:r>
              <a:rPr lang="en-GB" sz="1700" smtClean="0"/>
              <a:t> (</a:t>
            </a:r>
            <a:r>
              <a:rPr lang="en-GB" sz="1700" err="1" smtClean="0"/>
              <a:t>f.eks</a:t>
            </a:r>
            <a:r>
              <a:rPr lang="en-GB" sz="1700" smtClean="0"/>
              <a:t>. </a:t>
            </a:r>
            <a:r>
              <a:rPr lang="en-GB" sz="1700" err="1" smtClean="0"/>
              <a:t>medvirken</a:t>
            </a:r>
            <a:r>
              <a:rPr lang="en-GB" sz="1700" smtClean="0"/>
              <a:t> </a:t>
            </a:r>
            <a:r>
              <a:rPr lang="en-GB" sz="1700" err="1" smtClean="0"/>
              <a:t>i</a:t>
            </a:r>
            <a:r>
              <a:rPr lang="en-GB" sz="1700" smtClean="0"/>
              <a:t> </a:t>
            </a:r>
            <a:r>
              <a:rPr lang="en-GB" sz="1700" err="1" smtClean="0"/>
              <a:t>civilsamfunds</a:t>
            </a:r>
            <a:r>
              <a:rPr lang="en-GB" sz="1700" smtClean="0"/>
              <a:t> </a:t>
            </a:r>
            <a:r>
              <a:rPr lang="en-GB" sz="1700" err="1" smtClean="0"/>
              <a:t>aktiviteter</a:t>
            </a:r>
            <a:r>
              <a:rPr lang="en-GB" sz="1700" smtClean="0"/>
              <a:t> </a:t>
            </a:r>
            <a:r>
              <a:rPr lang="en-GB" sz="1700" err="1" smtClean="0"/>
              <a:t>eller</a:t>
            </a:r>
            <a:r>
              <a:rPr lang="en-GB" sz="1700" smtClean="0"/>
              <a:t> </a:t>
            </a:r>
            <a:r>
              <a:rPr lang="en-GB" sz="1700" err="1" smtClean="0"/>
              <a:t>afprøvning</a:t>
            </a:r>
            <a:r>
              <a:rPr lang="en-GB" sz="1700" smtClean="0"/>
              <a:t> </a:t>
            </a:r>
            <a:r>
              <a:rPr lang="en-GB" sz="1700" err="1" smtClean="0"/>
              <a:t>af</a:t>
            </a:r>
            <a:r>
              <a:rPr lang="en-GB" sz="1700" smtClean="0"/>
              <a:t> </a:t>
            </a:r>
            <a:r>
              <a:rPr lang="en-GB" sz="1700" err="1" smtClean="0"/>
              <a:t>nye</a:t>
            </a:r>
            <a:r>
              <a:rPr lang="en-GB" sz="1700" smtClean="0"/>
              <a:t> </a:t>
            </a:r>
            <a:r>
              <a:rPr lang="en-GB" sz="1700" err="1" smtClean="0"/>
              <a:t>formidlingsformer</a:t>
            </a:r>
            <a:r>
              <a:rPr lang="en-GB" sz="1700" smtClean="0"/>
              <a:t>). </a:t>
            </a:r>
          </a:p>
          <a:p>
            <a:endParaRPr lang="en-GB" sz="1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algn="l"/>
            <a:r>
              <a:rPr lang="en-GB" sz="4000" err="1" smtClean="0">
                <a:solidFill>
                  <a:srgbClr val="6CCCE2"/>
                </a:solidFill>
              </a:rPr>
              <a:t>Entreprenørskabsundervisningens</a:t>
            </a:r>
            <a:r>
              <a:rPr lang="en-GB" sz="4000" smtClean="0">
                <a:solidFill>
                  <a:srgbClr val="6CCCE2"/>
                </a:solidFill>
              </a:rPr>
              <a:t/>
            </a:r>
            <a:br>
              <a:rPr lang="en-GB" sz="4000" smtClean="0">
                <a:solidFill>
                  <a:srgbClr val="6CCCE2"/>
                </a:solidFill>
              </a:rPr>
            </a:br>
            <a:r>
              <a:rPr lang="en-GB" sz="4000" err="1" smtClean="0">
                <a:solidFill>
                  <a:srgbClr val="6CCCE2"/>
                </a:solidFill>
              </a:rPr>
              <a:t>tre</a:t>
            </a:r>
            <a:r>
              <a:rPr lang="en-GB" sz="4000" smtClean="0">
                <a:solidFill>
                  <a:srgbClr val="6CCCE2"/>
                </a:solidFill>
              </a:rPr>
              <a:t> rum</a:t>
            </a:r>
            <a:endParaRPr lang="en-GB" sz="4000">
              <a:solidFill>
                <a:srgbClr val="6CCCE2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GB" sz="1700" b="1" err="1" smtClean="0"/>
              <a:t>Deltagelsesrum</a:t>
            </a:r>
            <a:r>
              <a:rPr lang="en-GB" sz="1700" b="1" smtClean="0"/>
              <a:t>: </a:t>
            </a:r>
            <a:r>
              <a:rPr lang="en-GB" sz="1700" err="1" smtClean="0"/>
              <a:t>Praksislæring</a:t>
            </a:r>
            <a:r>
              <a:rPr lang="en-GB" sz="1700" smtClean="0"/>
              <a:t> </a:t>
            </a:r>
            <a:r>
              <a:rPr lang="en-GB" sz="1700" err="1" smtClean="0"/>
              <a:t>er</a:t>
            </a:r>
            <a:r>
              <a:rPr lang="en-GB" sz="1700" smtClean="0"/>
              <a:t> knowledge in action. Her </a:t>
            </a:r>
            <a:r>
              <a:rPr lang="en-GB" sz="1700" err="1" smtClean="0"/>
              <a:t>defineres</a:t>
            </a:r>
            <a:r>
              <a:rPr lang="en-GB" sz="1700" smtClean="0"/>
              <a:t> </a:t>
            </a:r>
            <a:r>
              <a:rPr lang="en-GB" sz="1700" err="1" smtClean="0"/>
              <a:t>mødet</a:t>
            </a:r>
            <a:r>
              <a:rPr lang="en-GB" sz="1700" smtClean="0"/>
              <a:t> </a:t>
            </a:r>
            <a:r>
              <a:rPr lang="en-GB" sz="1700" err="1" smtClean="0"/>
              <a:t>mellem</a:t>
            </a:r>
            <a:r>
              <a:rPr lang="en-GB" sz="1700" smtClean="0"/>
              <a:t> </a:t>
            </a:r>
            <a:r>
              <a:rPr lang="en-GB" sz="1700" err="1" smtClean="0"/>
              <a:t>eksterne</a:t>
            </a:r>
            <a:r>
              <a:rPr lang="en-GB" sz="1700" smtClean="0"/>
              <a:t> </a:t>
            </a:r>
            <a:r>
              <a:rPr lang="en-GB" sz="1700" err="1" smtClean="0"/>
              <a:t>praksisaktiviteter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projekter</a:t>
            </a:r>
            <a:r>
              <a:rPr lang="en-GB" sz="1700" smtClean="0"/>
              <a:t>, der </a:t>
            </a:r>
            <a:r>
              <a:rPr lang="en-GB" sz="1700" err="1" smtClean="0"/>
              <a:t>påvirker</a:t>
            </a:r>
            <a:r>
              <a:rPr lang="en-GB" sz="1700" smtClean="0"/>
              <a:t> den </a:t>
            </a:r>
            <a:r>
              <a:rPr lang="en-GB" sz="1700" err="1" smtClean="0"/>
              <a:t>eksterne</a:t>
            </a:r>
            <a:r>
              <a:rPr lang="en-GB" sz="1700" smtClean="0"/>
              <a:t> </a:t>
            </a:r>
            <a:r>
              <a:rPr lang="en-GB" sz="1700" err="1" smtClean="0"/>
              <a:t>virkelighed</a:t>
            </a:r>
            <a:r>
              <a:rPr lang="en-GB" sz="1700" smtClean="0"/>
              <a:t>. </a:t>
            </a:r>
            <a:r>
              <a:rPr lang="en-GB" sz="1700" err="1" smtClean="0"/>
              <a:t>Rummet</a:t>
            </a:r>
            <a:r>
              <a:rPr lang="en-GB" sz="1700" smtClean="0"/>
              <a:t> </a:t>
            </a:r>
            <a:r>
              <a:rPr lang="en-GB" sz="1700" err="1" smtClean="0"/>
              <a:t>skabes</a:t>
            </a:r>
            <a:r>
              <a:rPr lang="en-GB" sz="1700" smtClean="0"/>
              <a:t> </a:t>
            </a:r>
            <a:r>
              <a:rPr lang="en-GB" sz="1700" err="1" smtClean="0"/>
              <a:t>gennem</a:t>
            </a:r>
            <a:r>
              <a:rPr lang="en-GB" sz="1700" smtClean="0"/>
              <a:t> handling.     </a:t>
            </a:r>
          </a:p>
          <a:p>
            <a:pPr algn="l"/>
            <a:endParaRPr lang="en-GB" sz="1700" b="1" smtClean="0"/>
          </a:p>
          <a:p>
            <a:pPr algn="l"/>
            <a:r>
              <a:rPr lang="en-GB" sz="1700" b="1" err="1" smtClean="0"/>
              <a:t>Iagttagelsesrum</a:t>
            </a:r>
            <a:r>
              <a:rPr lang="en-GB" sz="1700" b="1" smtClean="0"/>
              <a:t>: </a:t>
            </a:r>
            <a:r>
              <a:rPr lang="en-GB" sz="1700" err="1" smtClean="0"/>
              <a:t>Dette</a:t>
            </a:r>
            <a:r>
              <a:rPr lang="en-GB" sz="1700" smtClean="0"/>
              <a:t> rum </a:t>
            </a:r>
            <a:r>
              <a:rPr lang="en-GB" sz="1700" err="1" smtClean="0"/>
              <a:t>er</a:t>
            </a:r>
            <a:r>
              <a:rPr lang="en-GB" sz="1700" smtClean="0"/>
              <a:t> en del </a:t>
            </a:r>
            <a:r>
              <a:rPr lang="en-GB" sz="1700" err="1" smtClean="0"/>
              <a:t>af</a:t>
            </a:r>
            <a:r>
              <a:rPr lang="en-GB" sz="1700" smtClean="0"/>
              <a:t> </a:t>
            </a:r>
            <a:r>
              <a:rPr lang="en-GB" sz="1700" err="1" smtClean="0"/>
              <a:t>deltagelses</a:t>
            </a:r>
            <a:r>
              <a:rPr lang="en-GB" sz="1700" smtClean="0"/>
              <a:t>-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refleksions</a:t>
            </a:r>
            <a:r>
              <a:rPr lang="en-GB" sz="1700" smtClean="0"/>
              <a:t> -</a:t>
            </a:r>
            <a:r>
              <a:rPr lang="en-GB" sz="1700" err="1" smtClean="0"/>
              <a:t>rummet</a:t>
            </a:r>
            <a:r>
              <a:rPr lang="en-GB" sz="1700" smtClean="0"/>
              <a:t>. Her </a:t>
            </a:r>
            <a:r>
              <a:rPr lang="en-GB" sz="1700" err="1" smtClean="0"/>
              <a:t>observeres</a:t>
            </a:r>
            <a:r>
              <a:rPr lang="en-GB" sz="1700" smtClean="0"/>
              <a:t> </a:t>
            </a:r>
            <a:r>
              <a:rPr lang="en-GB" sz="1700" err="1" smtClean="0"/>
              <a:t>oplevelser</a:t>
            </a:r>
            <a:r>
              <a:rPr lang="en-GB" sz="1700" smtClean="0"/>
              <a:t>, </a:t>
            </a:r>
            <a:r>
              <a:rPr lang="en-GB" sz="1700" err="1" smtClean="0"/>
              <a:t>forandringer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udviklinger</a:t>
            </a:r>
            <a:r>
              <a:rPr lang="en-GB" sz="1700" smtClean="0"/>
              <a:t>. Her </a:t>
            </a:r>
            <a:r>
              <a:rPr lang="en-GB" sz="1700" err="1" smtClean="0"/>
              <a:t>omformes</a:t>
            </a:r>
            <a:r>
              <a:rPr lang="en-GB" sz="1700" smtClean="0"/>
              <a:t> </a:t>
            </a:r>
            <a:r>
              <a:rPr lang="en-GB" sz="1700" err="1" smtClean="0"/>
              <a:t>viden</a:t>
            </a:r>
            <a:r>
              <a:rPr lang="en-GB" sz="1700" smtClean="0"/>
              <a:t> </a:t>
            </a:r>
            <a:r>
              <a:rPr lang="en-GB" sz="1700" err="1" smtClean="0"/>
              <a:t>fra</a:t>
            </a:r>
            <a:r>
              <a:rPr lang="en-GB" sz="1700" smtClean="0"/>
              <a:t> </a:t>
            </a:r>
            <a:r>
              <a:rPr lang="en-GB" sz="1700" err="1" smtClean="0"/>
              <a:t>refleksionsrummet</a:t>
            </a:r>
            <a:r>
              <a:rPr lang="en-GB" sz="1700" smtClean="0"/>
              <a:t> </a:t>
            </a:r>
            <a:r>
              <a:rPr lang="en-GB" sz="1700" err="1" smtClean="0"/>
              <a:t>til</a:t>
            </a:r>
            <a:r>
              <a:rPr lang="en-GB" sz="1700" smtClean="0"/>
              <a:t> </a:t>
            </a:r>
            <a:r>
              <a:rPr lang="en-GB" sz="1700" err="1" smtClean="0"/>
              <a:t>målrettede</a:t>
            </a:r>
            <a:r>
              <a:rPr lang="en-GB" sz="1700" smtClean="0"/>
              <a:t> </a:t>
            </a:r>
            <a:r>
              <a:rPr lang="en-GB" sz="1700" err="1" smtClean="0"/>
              <a:t>handlinger</a:t>
            </a:r>
            <a:r>
              <a:rPr lang="en-GB" sz="1700" smtClean="0"/>
              <a:t>.    </a:t>
            </a:r>
          </a:p>
          <a:p>
            <a:pPr algn="l">
              <a:spcAft>
                <a:spcPts val="600"/>
              </a:spcAft>
            </a:pPr>
            <a:endParaRPr lang="en-GB" sz="1700" b="1" smtClean="0"/>
          </a:p>
          <a:p>
            <a:pPr algn="l">
              <a:spcAft>
                <a:spcPts val="600"/>
              </a:spcAft>
            </a:pPr>
            <a:r>
              <a:rPr lang="en-GB" sz="1700" b="1" err="1" smtClean="0"/>
              <a:t>Refleksionsrum</a:t>
            </a:r>
            <a:r>
              <a:rPr lang="en-GB" sz="1700" b="1" smtClean="0"/>
              <a:t>: </a:t>
            </a:r>
            <a:r>
              <a:rPr lang="en-GB" sz="1700" smtClean="0"/>
              <a:t>I </a:t>
            </a:r>
            <a:r>
              <a:rPr lang="en-GB" sz="1700" err="1" smtClean="0"/>
              <a:t>dette</a:t>
            </a:r>
            <a:r>
              <a:rPr lang="en-GB" sz="1700" smtClean="0"/>
              <a:t> rum </a:t>
            </a:r>
            <a:r>
              <a:rPr lang="en-GB" sz="1700" err="1" smtClean="0"/>
              <a:t>defineres</a:t>
            </a:r>
            <a:r>
              <a:rPr lang="en-GB" sz="1700" smtClean="0"/>
              <a:t> </a:t>
            </a:r>
            <a:r>
              <a:rPr lang="en-GB" sz="1700" err="1" smtClean="0"/>
              <a:t>mødet</a:t>
            </a:r>
            <a:r>
              <a:rPr lang="en-GB" sz="1700" smtClean="0"/>
              <a:t> </a:t>
            </a:r>
            <a:r>
              <a:rPr lang="en-GB" sz="1700" err="1" smtClean="0"/>
              <a:t>mellem</a:t>
            </a:r>
            <a:r>
              <a:rPr lang="en-GB" sz="1700" smtClean="0"/>
              <a:t> </a:t>
            </a:r>
            <a:r>
              <a:rPr lang="en-GB" sz="1700" err="1" smtClean="0"/>
              <a:t>observationer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fortællinger</a:t>
            </a:r>
            <a:r>
              <a:rPr lang="en-GB" sz="1700" smtClean="0"/>
              <a:t> </a:t>
            </a:r>
            <a:r>
              <a:rPr lang="en-GB" sz="1700" err="1" smtClean="0"/>
              <a:t>fra</a:t>
            </a:r>
            <a:r>
              <a:rPr lang="en-GB" sz="1700" smtClean="0"/>
              <a:t> knowledge in action med den </a:t>
            </a:r>
            <a:r>
              <a:rPr lang="en-GB" sz="1700" err="1" smtClean="0"/>
              <a:t>teoretisk-metodiske</a:t>
            </a:r>
            <a:r>
              <a:rPr lang="en-GB" sz="1700" smtClean="0"/>
              <a:t>  </a:t>
            </a:r>
            <a:r>
              <a:rPr lang="en-GB" sz="1700" err="1" smtClean="0"/>
              <a:t>faglighed</a:t>
            </a:r>
            <a:r>
              <a:rPr lang="en-GB" sz="1700" smtClean="0"/>
              <a:t>. </a:t>
            </a:r>
            <a:r>
              <a:rPr lang="en-GB" sz="1700" err="1" smtClean="0"/>
              <a:t>Praksisbundne</a:t>
            </a:r>
            <a:r>
              <a:rPr lang="en-GB" sz="1700" smtClean="0"/>
              <a:t> </a:t>
            </a:r>
            <a:r>
              <a:rPr lang="en-GB" sz="1700" err="1" smtClean="0"/>
              <a:t>erfaringer</a:t>
            </a:r>
            <a:r>
              <a:rPr lang="en-GB" sz="1700" smtClean="0"/>
              <a:t> </a:t>
            </a:r>
            <a:r>
              <a:rPr lang="en-GB" sz="1700" err="1" smtClean="0"/>
              <a:t>udvides</a:t>
            </a:r>
            <a:r>
              <a:rPr lang="en-GB" sz="1700" smtClean="0"/>
              <a:t> </a:t>
            </a:r>
            <a:r>
              <a:rPr lang="en-GB" sz="1700" err="1" smtClean="0"/>
              <a:t>til</a:t>
            </a:r>
            <a:r>
              <a:rPr lang="en-GB" sz="1700" smtClean="0"/>
              <a:t> </a:t>
            </a:r>
            <a:r>
              <a:rPr lang="en-GB" sz="1700" err="1" smtClean="0"/>
              <a:t>generelle</a:t>
            </a:r>
            <a:r>
              <a:rPr lang="en-GB" sz="1700" smtClean="0"/>
              <a:t> </a:t>
            </a:r>
            <a:r>
              <a:rPr lang="en-GB" sz="1700" err="1" smtClean="0"/>
              <a:t>indsigter</a:t>
            </a:r>
            <a:r>
              <a:rPr lang="en-GB" sz="1700" smtClean="0"/>
              <a:t>.   </a:t>
            </a:r>
          </a:p>
          <a:p>
            <a:endParaRPr lang="en-GB" sz="170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000" err="1" smtClean="0">
                <a:solidFill>
                  <a:srgbClr val="6CCCE2"/>
                </a:solidFill>
              </a:rPr>
              <a:t>Entreprenørskabsundervisning</a:t>
            </a:r>
            <a:endParaRPr lang="en-GB" sz="4000">
              <a:solidFill>
                <a:srgbClr val="6CCCE2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1700" b="1" err="1" smtClean="0"/>
              <a:t>Praksislæring</a:t>
            </a:r>
            <a:r>
              <a:rPr lang="en-GB" sz="1700" b="1" smtClean="0"/>
              <a:t>  </a:t>
            </a:r>
            <a:r>
              <a:rPr lang="en-GB" sz="1700" err="1" smtClean="0"/>
              <a:t>er</a:t>
            </a:r>
            <a:r>
              <a:rPr lang="en-GB" sz="1700" smtClean="0"/>
              <a:t> en </a:t>
            </a:r>
            <a:r>
              <a:rPr lang="en-GB" sz="1700" err="1" smtClean="0"/>
              <a:t>vekselvirkning</a:t>
            </a:r>
            <a:r>
              <a:rPr lang="en-GB" sz="1700" smtClean="0"/>
              <a:t> </a:t>
            </a:r>
            <a:r>
              <a:rPr lang="en-GB" sz="1700" err="1" smtClean="0"/>
              <a:t>mellem</a:t>
            </a:r>
            <a:r>
              <a:rPr lang="en-GB" sz="1700" smtClean="0"/>
              <a:t> </a:t>
            </a:r>
            <a:r>
              <a:rPr lang="en-GB" sz="1700" err="1" smtClean="0"/>
              <a:t>alle</a:t>
            </a:r>
            <a:r>
              <a:rPr lang="en-GB" sz="1700" smtClean="0"/>
              <a:t> </a:t>
            </a:r>
            <a:r>
              <a:rPr lang="en-GB" sz="1700" err="1" smtClean="0"/>
              <a:t>tre</a:t>
            </a:r>
            <a:r>
              <a:rPr lang="en-GB" sz="1700" smtClean="0"/>
              <a:t> rum, </a:t>
            </a:r>
            <a:r>
              <a:rPr lang="en-GB" sz="1700" err="1" smtClean="0"/>
              <a:t>som</a:t>
            </a:r>
            <a:r>
              <a:rPr lang="en-GB" sz="1700" smtClean="0"/>
              <a:t>:</a:t>
            </a:r>
            <a:br>
              <a:rPr lang="en-GB" sz="1700" smtClean="0"/>
            </a:br>
            <a:endParaRPr lang="en-GB" sz="1700" smtClean="0"/>
          </a:p>
          <a:p>
            <a:r>
              <a:rPr lang="en-GB" sz="1700" smtClean="0"/>
              <a:t>	</a:t>
            </a:r>
            <a:r>
              <a:rPr lang="en-GB" sz="1700" err="1" smtClean="0"/>
              <a:t>perspektiverer</a:t>
            </a:r>
            <a:r>
              <a:rPr lang="en-GB" sz="1700" smtClean="0"/>
              <a:t> </a:t>
            </a:r>
            <a:r>
              <a:rPr lang="en-GB" sz="1700" err="1" smtClean="0"/>
              <a:t>fagligheden</a:t>
            </a:r>
            <a:r>
              <a:rPr lang="en-GB" sz="1700" smtClean="0"/>
              <a:t>, </a:t>
            </a:r>
            <a:br>
              <a:rPr lang="en-GB" sz="1700" smtClean="0"/>
            </a:br>
            <a:endParaRPr lang="en-GB" sz="1700" smtClean="0"/>
          </a:p>
          <a:p>
            <a:pPr algn="l"/>
            <a:r>
              <a:rPr lang="en-GB" sz="1700" smtClean="0"/>
              <a:t>	</a:t>
            </a:r>
            <a:r>
              <a:rPr lang="en-GB" sz="1700" err="1" smtClean="0"/>
              <a:t>personliggør</a:t>
            </a:r>
            <a:r>
              <a:rPr lang="en-GB" sz="1700" smtClean="0"/>
              <a:t> </a:t>
            </a:r>
            <a:r>
              <a:rPr lang="en-GB" sz="1700" err="1" smtClean="0"/>
              <a:t>viden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kundskab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/>
            </a:r>
            <a:br>
              <a:rPr lang="en-GB" sz="1700" smtClean="0"/>
            </a:br>
            <a:r>
              <a:rPr lang="en-GB" sz="1700" smtClean="0"/>
              <a:t>	</a:t>
            </a:r>
            <a:r>
              <a:rPr lang="en-GB" sz="1700" err="1" smtClean="0"/>
              <a:t>begrænser</a:t>
            </a:r>
            <a:r>
              <a:rPr lang="en-GB" sz="1700" smtClean="0"/>
              <a:t> </a:t>
            </a:r>
            <a:r>
              <a:rPr lang="en-GB" sz="1700" err="1" smtClean="0"/>
              <a:t>både</a:t>
            </a:r>
            <a:r>
              <a:rPr lang="en-GB" sz="1700" smtClean="0"/>
              <a:t> </a:t>
            </a:r>
            <a:r>
              <a:rPr lang="en-GB" sz="1700" err="1" smtClean="0"/>
              <a:t>aktionisme</a:t>
            </a:r>
            <a:r>
              <a:rPr lang="en-GB" sz="1700" smtClean="0"/>
              <a:t> </a:t>
            </a:r>
            <a:r>
              <a:rPr lang="en-GB" sz="1700" err="1" smtClean="0"/>
              <a:t>og</a:t>
            </a:r>
            <a:r>
              <a:rPr lang="en-GB" sz="1700" smtClean="0"/>
              <a:t> </a:t>
            </a:r>
            <a:r>
              <a:rPr lang="en-GB" sz="1700" err="1" smtClean="0"/>
              <a:t>teori</a:t>
            </a:r>
            <a:r>
              <a:rPr lang="en-GB" sz="1700" smtClean="0"/>
              <a:t>/</a:t>
            </a:r>
            <a:r>
              <a:rPr lang="en-GB" sz="1700" err="1" smtClean="0"/>
              <a:t>isme</a:t>
            </a:r>
            <a:r>
              <a:rPr lang="en-GB" sz="1700" smtClean="0"/>
              <a:t> </a:t>
            </a:r>
            <a:r>
              <a:rPr lang="en-GB" sz="1700" err="1" smtClean="0"/>
              <a:t>i</a:t>
            </a:r>
            <a:r>
              <a:rPr lang="en-GB" sz="1700" smtClean="0"/>
              <a:t> </a:t>
            </a:r>
            <a:br>
              <a:rPr lang="en-GB" sz="1700" smtClean="0"/>
            </a:br>
            <a:r>
              <a:rPr lang="en-GB" sz="1700" smtClean="0"/>
              <a:t>                  </a:t>
            </a:r>
            <a:r>
              <a:rPr lang="en-GB" sz="1700" err="1" smtClean="0"/>
              <a:t>undervisningen</a:t>
            </a:r>
            <a:r>
              <a:rPr lang="en-GB" sz="1700" smtClean="0"/>
              <a:t>.  </a:t>
            </a:r>
          </a:p>
          <a:p>
            <a:endParaRPr lang="en-GB" sz="1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V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</TotalTime>
  <Words>840</Words>
  <Application>Microsoft Office PowerPoint</Application>
  <PresentationFormat>Skærmshow (4:3)</PresentationFormat>
  <Paragraphs>128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20</vt:i4>
      </vt:variant>
    </vt:vector>
  </HeadingPairs>
  <TitlesOfParts>
    <vt:vector size="21" baseType="lpstr">
      <vt:lpstr>Kontortema</vt:lpstr>
      <vt:lpstr>Drejebog for entreprenørskabs-undervisning</vt:lpstr>
      <vt:lpstr>Formål med drejebogen (1)</vt:lpstr>
      <vt:lpstr>Formål med drejebogen (2)</vt:lpstr>
      <vt:lpstr>Entreprenørskabsundervisning: tre perspektiver</vt:lpstr>
      <vt:lpstr>Fag, faglighed og praksiskategori</vt:lpstr>
      <vt:lpstr>Hvad er entreprenørskabs-undervisning?</vt:lpstr>
      <vt:lpstr>Hvem er interessenterne i entreprenørskabsundervisningen?</vt:lpstr>
      <vt:lpstr>Entreprenørskabsundervisningens tre rum</vt:lpstr>
      <vt:lpstr>Entreprenørskabsundervisning</vt:lpstr>
      <vt:lpstr>Modeller til entreprenørskabsundervisning</vt:lpstr>
      <vt:lpstr>Praksisprojekter er centrum i entreprenørskabsundervisning</vt:lpstr>
      <vt:lpstr>At arbejde med anomalier</vt:lpstr>
      <vt:lpstr>Tid er en kritisk faktor </vt:lpstr>
      <vt:lpstr>Institutionel ramme: Undervisnings-planer og taksonomier</vt:lpstr>
      <vt:lpstr>Gruppecentrede undervisningsformer</vt:lpstr>
      <vt:lpstr>Nye selvforståelser:  de studerende</vt:lpstr>
      <vt:lpstr>Nye selvforståelser:  Undervisere</vt:lpstr>
      <vt:lpstr>Hvad har vi lært?</vt:lpstr>
      <vt:lpstr>Hvordan kommer vi videre med entreprenørskabsundervisning?</vt:lpstr>
      <vt:lpstr>Entreprenørskabsundervisning Hvornår ?</vt:lpstr>
    </vt:vector>
  </TitlesOfParts>
  <Company>Danmarks Biblioteksskole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hls</dc:creator>
  <cp:lastModifiedBy>Agnete Lunddahl Jensen</cp:lastModifiedBy>
  <cp:revision>79</cp:revision>
  <dcterms:created xsi:type="dcterms:W3CDTF">2012-03-28T07:51:39Z</dcterms:created>
  <dcterms:modified xsi:type="dcterms:W3CDTF">2012-05-08T12:50:15Z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id">
    <vt:lpwstr>uk_</vt:lpwstr>
  </property>
</Properties>
</file>