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7"/>
  </p:notesMasterIdLst>
  <p:sldIdLst>
    <p:sldId id="275" r:id="rId2"/>
    <p:sldId id="276" r:id="rId3"/>
    <p:sldId id="282" r:id="rId4"/>
    <p:sldId id="283" r:id="rId5"/>
    <p:sldId id="285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84" r:id="rId14"/>
    <p:sldId id="286" r:id="rId15"/>
    <p:sldId id="295" r:id="rId16"/>
  </p:sldIdLst>
  <p:sldSz cx="9144000" cy="6858000" type="screen4x3"/>
  <p:notesSz cx="6858000" cy="994568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howGuides="1">
      <p:cViewPr>
        <p:scale>
          <a:sx n="47" d="100"/>
          <a:sy n="47" d="100"/>
        </p:scale>
        <p:origin x="-2514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ADA69-CE05-4522-A10B-47639B64A762}" type="datetimeFigureOut">
              <a:rPr lang="da-DK" smtClean="0"/>
              <a:pPr/>
              <a:t>11-09-2012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BB315-F146-4452-9415-94036038715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381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B315-F146-4452-9415-940360387159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8936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Overraskende stor interesse hos </a:t>
            </a:r>
            <a:r>
              <a:rPr lang="da-DK" dirty="0" err="1" smtClean="0"/>
              <a:t>nyindmeldte</a:t>
            </a:r>
            <a:r>
              <a:rPr lang="da-DK" dirty="0" smtClean="0"/>
              <a:t> for en rundvisning</a:t>
            </a:r>
            <a:r>
              <a:rPr lang="da-DK" baseline="0" dirty="0" smtClean="0"/>
              <a:t> </a:t>
            </a:r>
          </a:p>
          <a:p>
            <a:r>
              <a:rPr lang="da-DK" baseline="0" dirty="0" err="1" smtClean="0"/>
              <a:t>Key-hangers</a:t>
            </a:r>
            <a:r>
              <a:rPr lang="da-DK" baseline="0" dirty="0" smtClean="0"/>
              <a:t> og en rigtig uniform</a:t>
            </a:r>
          </a:p>
          <a:p>
            <a:r>
              <a:rPr lang="da-DK" baseline="0" dirty="0" smtClean="0"/>
              <a:t>Svarer helt enig til at det er let at genkende bibliotekets personale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B315-F146-4452-9415-940360387159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0178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B315-F146-4452-9415-940360387159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9830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HK’ere</a:t>
            </a:r>
            <a:r>
              <a:rPr lang="da-DK" dirty="0" smtClean="0"/>
              <a:t> medlem</a:t>
            </a:r>
          </a:p>
          <a:p>
            <a:r>
              <a:rPr lang="da-DK" dirty="0" smtClean="0"/>
              <a:t>Motivation: </a:t>
            </a:r>
            <a:r>
              <a:rPr lang="da-DK" dirty="0" err="1" smtClean="0"/>
              <a:t>Følge-Svend</a:t>
            </a:r>
            <a:r>
              <a:rPr lang="da-DK" baseline="0" dirty="0" smtClean="0"/>
              <a:t> måtte opgives – forskellig vurdering af Månedens Vært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B315-F146-4452-9415-940360387159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7887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Omvendt brain-storm</a:t>
            </a:r>
            <a:r>
              <a:rPr lang="da-DK" baseline="0" dirty="0" smtClean="0"/>
              <a:t>: hvordan skaber vi et mislykket projekt- </a:t>
            </a:r>
          </a:p>
          <a:p>
            <a:r>
              <a:rPr lang="da-DK" baseline="0" dirty="0" smtClean="0"/>
              <a:t>Konkret, jordnær, erfaren (Marianne/ Danske Værter psykologisk indsigt (Brian Rosenberg/ Servicemind)</a:t>
            </a:r>
          </a:p>
          <a:p>
            <a:r>
              <a:rPr lang="da-DK" baseline="0" dirty="0" smtClean="0"/>
              <a:t>Hård versus blød ledelse – begge dele – mod til at følge op / kommentere/ anerkende – kreativitet og innovation trives i kombination med standardisering, systematik og evidensbasering  - medindflydelse: </a:t>
            </a:r>
            <a:r>
              <a:rPr lang="da-DK" baseline="0" dirty="0" err="1" smtClean="0"/>
              <a:t>mystery</a:t>
            </a:r>
            <a:r>
              <a:rPr lang="da-DK" baseline="0" dirty="0" smtClean="0"/>
              <a:t> shopping/ Månedens Vært (indstillet af medarbejderne)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B315-F146-4452-9415-940360387159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9906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Oplevelsesdesign: produkter som forbrugeren ikke på forhånd</a:t>
            </a:r>
            <a:r>
              <a:rPr lang="da-DK" baseline="0" dirty="0" smtClean="0"/>
              <a:t> var klar over eksisterede og som han nu ikke kan være foruden – oplevelseselementet at blive inspireret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B315-F146-4452-9415-940360387159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725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B315-F146-4452-9415-940360387159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2500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Service management:</a:t>
            </a:r>
            <a:r>
              <a:rPr lang="da-DK" baseline="0" dirty="0" smtClean="0"/>
              <a:t> sandhedens øjeblik + kerne- og periferiydelser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B315-F146-4452-9415-940360387159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347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B315-F146-4452-9415-940360387159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6055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Før= juni 2011; efter: maj 2012</a:t>
            </a:r>
          </a:p>
          <a:p>
            <a:r>
              <a:rPr lang="da-DK" dirty="0" smtClean="0"/>
              <a:t>81% var i ”før undersøgelsen” helt</a:t>
            </a:r>
            <a:r>
              <a:rPr lang="da-DK" baseline="0" dirty="0" smtClean="0"/>
              <a:t> enige i, at bibliotekets personale var imødekommende, hjælpsomme og smilende – efter-målingen voksede tilfredsheden til 85%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B315-F146-4452-9415-940360387159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5213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Ambassadører ikke en del af ledelsen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B315-F146-4452-9415-940360387159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5387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B315-F146-4452-9415-940360387159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7452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Filmstriben og udvalgte biografier</a:t>
            </a:r>
          </a:p>
          <a:p>
            <a:r>
              <a:rPr lang="da-DK" dirty="0" smtClean="0"/>
              <a:t>Vagter på 3 – senere 2 timer – meget intensiv</a:t>
            </a:r>
          </a:p>
          <a:p>
            <a:r>
              <a:rPr lang="da-DK" dirty="0" smtClean="0"/>
              <a:t>29% af kontakterne resulterede</a:t>
            </a:r>
            <a:r>
              <a:rPr lang="da-DK" baseline="0" dirty="0" smtClean="0"/>
              <a:t> i udlån af relativt ukendte biografier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B315-F146-4452-9415-940360387159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8862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Sidste gang 1984 – hovedopgave af DB Aalborg – Lisbeth Elkjær (Herning) </a:t>
            </a:r>
            <a:r>
              <a:rPr lang="da-DK" dirty="0" err="1" smtClean="0"/>
              <a:t>m.fl</a:t>
            </a:r>
            <a:endParaRPr lang="da-DK" dirty="0" smtClean="0"/>
          </a:p>
          <a:p>
            <a:r>
              <a:rPr lang="da-DK" dirty="0" smtClean="0"/>
              <a:t>Hvorfor skjult testning? Mere pålidelig – øjenåbner: </a:t>
            </a:r>
            <a:r>
              <a:rPr lang="da-DK" dirty="0" err="1" smtClean="0"/>
              <a:t>Mystery</a:t>
            </a:r>
            <a:r>
              <a:rPr lang="da-DK" dirty="0" smtClean="0"/>
              <a:t> shopping i nærområdets butikker</a:t>
            </a:r>
          </a:p>
          <a:p>
            <a:r>
              <a:rPr lang="da-DK" dirty="0" smtClean="0"/>
              <a:t>Besøg af 53 </a:t>
            </a:r>
            <a:r>
              <a:rPr lang="da-DK" dirty="0" err="1" smtClean="0"/>
              <a:t>mystery</a:t>
            </a:r>
            <a:r>
              <a:rPr lang="da-DK" dirty="0" smtClean="0"/>
              <a:t> </a:t>
            </a:r>
            <a:r>
              <a:rPr lang="da-DK" dirty="0" err="1" smtClean="0"/>
              <a:t>shoppere</a:t>
            </a:r>
            <a:r>
              <a:rPr lang="da-DK" baseline="0" dirty="0" smtClean="0"/>
              <a:t> på 9 uger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B315-F146-4452-9415-940360387159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055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ordSpecialisten\WSKunder\Kunder\Make\IVA\Brevskabeloner guidelines &amp; grafik\Baggrundsgrafik\Forside-01.png"/>
          <p:cNvPicPr>
            <a:picLocks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17331"/>
            <a:ext cx="9144001" cy="5256000"/>
          </a:xfrm>
          <a:prstGeom prst="rect">
            <a:avLst/>
          </a:prstGeom>
          <a:noFill/>
        </p:spPr>
      </p:pic>
      <p:sp>
        <p:nvSpPr>
          <p:cNvPr id="10" name="Rektangel 9"/>
          <p:cNvSpPr/>
          <p:nvPr/>
        </p:nvSpPr>
        <p:spPr>
          <a:xfrm>
            <a:off x="531291" y="1969200"/>
            <a:ext cx="8064000" cy="2772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2596481"/>
            <a:ext cx="7630616" cy="938535"/>
          </a:xfrm>
        </p:spPr>
        <p:txBody>
          <a:bodyPr anchor="t">
            <a:noAutofit/>
          </a:bodyPr>
          <a:lstStyle>
            <a:lvl1pPr algn="l">
              <a:lnSpc>
                <a:spcPts val="27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4000" y="3540764"/>
            <a:ext cx="7611251" cy="98296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683999" y="2284376"/>
            <a:ext cx="7632451" cy="28052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FontTx/>
              <a:buNone/>
              <a:defRPr sz="1200"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/ 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B03-8103-4815-B69F-8BBE6980B13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dirty="0" smtClean="0"/>
              <a:t># / Titel / Navn / Dato</a:t>
            </a:r>
            <a:endParaRPr lang="da-DK" dirty="0"/>
          </a:p>
        </p:txBody>
      </p:sp>
      <p:sp>
        <p:nvSpPr>
          <p:cNvPr id="7" name="Rektangel 6"/>
          <p:cNvSpPr/>
          <p:nvPr userDrawn="1"/>
        </p:nvSpPr>
        <p:spPr>
          <a:xfrm>
            <a:off x="0" y="1616400"/>
            <a:ext cx="9144000" cy="52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4"/>
          </p:nvPr>
        </p:nvSpPr>
        <p:spPr>
          <a:xfrm>
            <a:off x="435599" y="2086701"/>
            <a:ext cx="4972423" cy="4032000"/>
          </a:xfrm>
        </p:spPr>
        <p:txBody>
          <a:bodyPr/>
          <a:lstStyle>
            <a:lvl1pPr>
              <a:spcBef>
                <a:spcPts val="1300"/>
              </a:spcBef>
              <a:spcAft>
                <a:spcPts val="70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spcBef>
                <a:spcPts val="600"/>
              </a:spcBef>
              <a:buClr>
                <a:schemeClr val="accent2"/>
              </a:buClr>
              <a:buSzPct val="105000"/>
              <a:buFont typeface="Vrinda" pitchFamily="34" charset="0"/>
              <a:buChar char="›"/>
              <a:defRPr>
                <a:solidFill>
                  <a:schemeClr val="accent2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 baseline="0">
                <a:solidFill>
                  <a:schemeClr val="bg1"/>
                </a:solidFill>
              </a:defRPr>
            </a:lvl6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 smtClean="0"/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5"/>
          </p:nvPr>
        </p:nvSpPr>
        <p:spPr>
          <a:xfrm>
            <a:off x="5768070" y="2177418"/>
            <a:ext cx="2844000" cy="3960000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598001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098" name="Picture 2" descr="C:\Users\WordSpecialisten\WSKunder\Kunder\Make\IVA\Brevskabeloner guidelines &amp; grafik\Baggrundsgrafik\Forside-02.png"/>
          <p:cNvPicPr>
            <a:picLocks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16400"/>
            <a:ext cx="9144001" cy="5256000"/>
          </a:xfrm>
          <a:prstGeom prst="rect">
            <a:avLst/>
          </a:prstGeom>
          <a:noFill/>
        </p:spPr>
      </p:pic>
      <p:sp>
        <p:nvSpPr>
          <p:cNvPr id="10" name="Rektangel 9"/>
          <p:cNvSpPr/>
          <p:nvPr/>
        </p:nvSpPr>
        <p:spPr>
          <a:xfrm>
            <a:off x="531291" y="1969200"/>
            <a:ext cx="8064000" cy="271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2286000"/>
            <a:ext cx="7630616" cy="938535"/>
          </a:xfrm>
        </p:spPr>
        <p:txBody>
          <a:bodyPr anchor="t">
            <a:noAutofit/>
          </a:bodyPr>
          <a:lstStyle>
            <a:lvl1pPr algn="l">
              <a:lnSpc>
                <a:spcPts val="27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4000" y="3229864"/>
            <a:ext cx="7611251" cy="98296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598001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098" name="Picture 2" descr="C:\Users\WordSpecialisten\WSKunder\Kunder\Make\IVA\Brevskabeloner guidelines &amp; grafik\Baggrundsgrafik\Forside-02.png"/>
          <p:cNvPicPr>
            <a:picLocks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16400"/>
            <a:ext cx="9144001" cy="5256000"/>
          </a:xfrm>
          <a:prstGeom prst="rect">
            <a:avLst/>
          </a:prstGeom>
          <a:noFill/>
        </p:spPr>
      </p:pic>
      <p:sp>
        <p:nvSpPr>
          <p:cNvPr id="10" name="Rektangel 9"/>
          <p:cNvSpPr/>
          <p:nvPr/>
        </p:nvSpPr>
        <p:spPr>
          <a:xfrm>
            <a:off x="531291" y="1969200"/>
            <a:ext cx="8064000" cy="2772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2596481"/>
            <a:ext cx="7630616" cy="938535"/>
          </a:xfrm>
        </p:spPr>
        <p:txBody>
          <a:bodyPr anchor="t">
            <a:noAutofit/>
          </a:bodyPr>
          <a:lstStyle>
            <a:lvl1pPr algn="l">
              <a:lnSpc>
                <a:spcPts val="27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4000" y="3540764"/>
            <a:ext cx="7611251" cy="98296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683999" y="2284376"/>
            <a:ext cx="7632451" cy="28052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FontTx/>
              <a:buNone/>
              <a:defRPr sz="1200"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598001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122" name="Picture 2" descr="C:\Users\WordSpecialisten\WSKunder\Kunder\Make\IVA\Brevskabeloner guidelines &amp; grafik\Baggrundsgrafik\Forside-03.png"/>
          <p:cNvPicPr>
            <a:picLocks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16400"/>
            <a:ext cx="9144001" cy="5256000"/>
          </a:xfrm>
          <a:prstGeom prst="rect">
            <a:avLst/>
          </a:prstGeom>
          <a:noFill/>
        </p:spPr>
      </p:pic>
      <p:sp>
        <p:nvSpPr>
          <p:cNvPr id="10" name="Rektangel 9"/>
          <p:cNvSpPr/>
          <p:nvPr/>
        </p:nvSpPr>
        <p:spPr>
          <a:xfrm>
            <a:off x="531291" y="1969200"/>
            <a:ext cx="8064000" cy="244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2286000"/>
            <a:ext cx="7630616" cy="938535"/>
          </a:xfrm>
        </p:spPr>
        <p:txBody>
          <a:bodyPr anchor="t">
            <a:noAutofit/>
          </a:bodyPr>
          <a:lstStyle>
            <a:lvl1pPr algn="l">
              <a:lnSpc>
                <a:spcPts val="27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4000" y="3229864"/>
            <a:ext cx="7611251" cy="98296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14748" y="2088000"/>
            <a:ext cx="7754486" cy="4140000"/>
          </a:xfrm>
        </p:spPr>
        <p:txBody>
          <a:bodyPr>
            <a:noAutofit/>
          </a:bodyPr>
          <a:lstStyle>
            <a:lvl1pPr marL="360000" indent="-360000">
              <a:lnSpc>
                <a:spcPts val="23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 sz="2000" b="1">
                <a:latin typeface="Arial" pitchFamily="34" charset="0"/>
                <a:cs typeface="Arial" pitchFamily="34" charset="0"/>
              </a:defRPr>
            </a:lvl1pPr>
            <a:lvl2pPr marL="540000" indent="-144000">
              <a:lnSpc>
                <a:spcPts val="1700"/>
              </a:lnSpc>
              <a:spcAft>
                <a:spcPts val="600"/>
              </a:spcAft>
              <a:defRPr sz="1500">
                <a:latin typeface="Arial" pitchFamily="34" charset="0"/>
                <a:cs typeface="Arial" pitchFamily="34" charset="0"/>
              </a:defRPr>
            </a:lvl2pPr>
            <a:lvl3pPr marL="540000" indent="0">
              <a:lnSpc>
                <a:spcPts val="1700"/>
              </a:lnSpc>
              <a:spcAft>
                <a:spcPts val="0"/>
              </a:spcAft>
              <a:buNone/>
              <a:defRPr sz="1500" baseline="0">
                <a:latin typeface="Arial" pitchFamily="34" charset="0"/>
                <a:cs typeface="Arial" pitchFamily="34" charset="0"/>
              </a:defRPr>
            </a:lvl3pPr>
            <a:lvl4pPr>
              <a:lnSpc>
                <a:spcPts val="2400"/>
              </a:lnSpc>
              <a:spcAft>
                <a:spcPts val="1200"/>
              </a:spcAft>
              <a:defRPr sz="2000">
                <a:latin typeface="Arial" pitchFamily="34" charset="0"/>
                <a:cs typeface="Arial" pitchFamily="34" charset="0"/>
              </a:defRPr>
            </a:lvl4pPr>
            <a:lvl5pPr>
              <a:lnSpc>
                <a:spcPts val="2400"/>
              </a:lnSpc>
              <a:spcAft>
                <a:spcPts val="1200"/>
              </a:spcAft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464244" y="560533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 smtClean="0">
                <a:latin typeface="Arial" pitchFamily="34" charset="0"/>
                <a:cs typeface="Arial" pitchFamily="34" charset="0"/>
              </a:rPr>
              <a:t>Agenda</a:t>
            </a:r>
            <a:endParaRPr lang="da-DK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ladsholder til diasnumm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4151B03-8103-4815-B69F-8BBE6980B134}" type="slidenum">
              <a:rPr lang="da-DK" smtClean="0"/>
              <a:pPr/>
              <a:t>‹nr.›</a:t>
            </a:fld>
            <a:r>
              <a:rPr lang="da-DK" dirty="0" smtClean="0"/>
              <a:t>/#</a:t>
            </a:r>
            <a:endParaRPr lang="da-DK" dirty="0"/>
          </a:p>
        </p:txBody>
      </p:sp>
      <p:sp>
        <p:nvSpPr>
          <p:cNvPr id="14" name="Pladsholder til sidefod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# / Titel / Navn / Dato</a:t>
            </a:r>
            <a:endParaRPr lang="da-DK" dirty="0"/>
          </a:p>
        </p:txBody>
      </p:sp>
      <p:sp>
        <p:nvSpPr>
          <p:cNvPr id="8" name="Tekstboks 7"/>
          <p:cNvSpPr txBox="1"/>
          <p:nvPr userDrawn="1"/>
        </p:nvSpPr>
        <p:spPr>
          <a:xfrm>
            <a:off x="464244" y="560533"/>
            <a:ext cx="49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 smtClean="0">
                <a:latin typeface="Arial" pitchFamily="34" charset="0"/>
                <a:cs typeface="Arial" pitchFamily="34" charset="0"/>
              </a:rPr>
              <a:t>Agenda</a:t>
            </a:r>
            <a:endParaRPr lang="da-DK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tekst,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5600" y="2087607"/>
            <a:ext cx="8229600" cy="4176000"/>
          </a:xfrm>
        </p:spPr>
        <p:txBody>
          <a:bodyPr>
            <a:noAutofit/>
          </a:bodyPr>
          <a:lstStyle>
            <a:lvl1pPr marL="144000" indent="-144000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defRPr sz="1800"/>
            </a:lvl1pPr>
            <a:lvl2pPr marL="288000" indent="-144000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defRPr sz="1500"/>
            </a:lvl2pPr>
            <a:lvl3pPr marL="432000" indent="-144000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defRPr sz="1500"/>
            </a:lvl3pPr>
            <a:lvl4pPr marL="576000" indent="-144000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 sz="1500" baseline="0"/>
            </a:lvl4pPr>
            <a:lvl5pPr marL="720000" indent="-144000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 sz="1500" baseline="0"/>
            </a:lvl5pPr>
            <a:lvl6pPr marL="864000" indent="-144000">
              <a:lnSpc>
                <a:spcPts val="17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500" baseline="0"/>
            </a:lvl6pPr>
            <a:lvl7pPr>
              <a:buNone/>
              <a:defRPr baseline="0"/>
            </a:lvl7pPr>
            <a:lvl8pPr>
              <a:buNone/>
              <a:defRPr baseline="0"/>
            </a:lvl8pPr>
            <a:lvl9pPr>
              <a:buNone/>
              <a:defRPr baseline="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 smtClean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4151B03-8103-4815-B69F-8BBE6980B134}" type="slidenum">
              <a:rPr lang="da-DK" smtClean="0"/>
              <a:pPr/>
              <a:t>‹nr.›</a:t>
            </a:fld>
            <a:r>
              <a:rPr lang="da-DK" dirty="0" smtClean="0"/>
              <a:t>/#</a:t>
            </a:r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# / Titel / Navn / Dato</a:t>
            </a:r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e,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# / Titel / Navn / Dato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4151B03-8103-4815-B69F-8BBE6980B134}" type="slidenum">
              <a:rPr lang="da-DK" smtClean="0"/>
              <a:pPr/>
              <a:t>‹nr.›</a:t>
            </a:fld>
            <a:r>
              <a:rPr lang="da-DK" dirty="0" smtClean="0"/>
              <a:t>/#</a:t>
            </a:r>
            <a:endParaRPr lang="da-DK" dirty="0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2"/>
          </p:nvPr>
        </p:nvSpPr>
        <p:spPr>
          <a:xfrm>
            <a:off x="540000" y="1980000"/>
            <a:ext cx="8028000" cy="42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5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kst og billede,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4981" y="408632"/>
            <a:ext cx="4968000" cy="1143000"/>
          </a:xfrm>
        </p:spPr>
        <p:txBody>
          <a:bodyPr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910086"/>
            <a:ext cx="4104000" cy="3327226"/>
          </a:xfrm>
        </p:spPr>
        <p:txBody>
          <a:bodyPr>
            <a:noAutofit/>
          </a:bodyPr>
          <a:lstStyle>
            <a:lvl1pPr marL="144000" indent="-144000">
              <a:lnSpc>
                <a:spcPts val="2000"/>
              </a:lnSpc>
              <a:spcBef>
                <a:spcPts val="1200"/>
              </a:spcBef>
              <a:spcAft>
                <a:spcPts val="300"/>
              </a:spcAft>
              <a:buSzPct val="80000"/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1pPr>
            <a:lvl2pPr marL="288000" indent="-144000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2pPr>
            <a:lvl3pPr marL="431800" indent="-142875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3pPr>
            <a:lvl4pPr marL="576000" indent="-144000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4pPr>
            <a:lvl5pPr marL="720000" indent="-144000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 sz="1500" baseline="0">
                <a:latin typeface="Arial" pitchFamily="34" charset="0"/>
                <a:cs typeface="Arial" pitchFamily="34" charset="0"/>
              </a:defRPr>
            </a:lvl5pPr>
            <a:lvl6pPr>
              <a:defRPr sz="15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 smtClean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4151B03-8103-4815-B69F-8BBE6980B134}" type="slidenum">
              <a:rPr lang="da-DK" smtClean="0"/>
              <a:pPr/>
              <a:t>‹nr.›</a:t>
            </a:fld>
            <a:r>
              <a:rPr lang="da-DK" dirty="0" smtClean="0"/>
              <a:t>/#</a:t>
            </a:r>
            <a:endParaRPr lang="da-DK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# / Titel / Navn / Dato</a:t>
            </a:r>
            <a:endParaRPr lang="da-DK" dirty="0"/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2"/>
          </p:nvPr>
        </p:nvSpPr>
        <p:spPr>
          <a:xfrm>
            <a:off x="4958167" y="2167692"/>
            <a:ext cx="3636000" cy="3492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5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9338" y="5842982"/>
            <a:ext cx="3816350" cy="466338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 i="1"/>
            </a:lvl1pPr>
            <a:lvl2pPr>
              <a:lnSpc>
                <a:spcPts val="1400"/>
              </a:lnSpc>
              <a:spcAft>
                <a:spcPts val="0"/>
              </a:spcAft>
              <a:buFontTx/>
              <a:buNone/>
              <a:defRPr sz="1100" i="1"/>
            </a:lvl2pPr>
            <a:lvl3pPr>
              <a:lnSpc>
                <a:spcPts val="1400"/>
              </a:lnSpc>
              <a:spcAft>
                <a:spcPts val="0"/>
              </a:spcAft>
              <a:buFontTx/>
              <a:buNone/>
              <a:defRPr sz="1100" i="1"/>
            </a:lvl3pPr>
            <a:lvl4pPr>
              <a:lnSpc>
                <a:spcPts val="1400"/>
              </a:lnSpc>
              <a:spcAft>
                <a:spcPts val="0"/>
              </a:spcAft>
              <a:buFontTx/>
              <a:buNone/>
              <a:defRPr sz="1100" i="1"/>
            </a:lvl4pPr>
            <a:lvl5pPr>
              <a:lnSpc>
                <a:spcPts val="1400"/>
              </a:lnSpc>
              <a:spcAft>
                <a:spcPts val="0"/>
              </a:spcAft>
              <a:buFontTx/>
              <a:buNone/>
              <a:defRPr sz="1100" i="1"/>
            </a:lvl5pPr>
          </a:lstStyle>
          <a:p>
            <a:pPr lvl="0"/>
            <a:r>
              <a:rPr lang="da-DK" dirty="0" smtClean="0"/>
              <a:t>Billedtekst</a:t>
            </a:r>
          </a:p>
        </p:txBody>
      </p:sp>
      <p:sp>
        <p:nvSpPr>
          <p:cNvPr id="20" name="Pladsholder til tekst 19"/>
          <p:cNvSpPr>
            <a:spLocks noGrp="1"/>
          </p:cNvSpPr>
          <p:nvPr>
            <p:ph type="body" sz="quarter" idx="14"/>
          </p:nvPr>
        </p:nvSpPr>
        <p:spPr>
          <a:xfrm>
            <a:off x="468313" y="2079291"/>
            <a:ext cx="4103687" cy="692928"/>
          </a:xfrm>
        </p:spPr>
        <p:txBody>
          <a:bodyPr>
            <a:no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/>
            </a:lvl1pPr>
            <a:lvl2pPr>
              <a:lnSpc>
                <a:spcPts val="2300"/>
              </a:lnSpc>
              <a:spcAft>
                <a:spcPts val="0"/>
              </a:spcAft>
              <a:buFontTx/>
              <a:buNone/>
              <a:defRPr sz="2000"/>
            </a:lvl2pPr>
            <a:lvl3pPr>
              <a:lnSpc>
                <a:spcPts val="2300"/>
              </a:lnSpc>
              <a:spcAft>
                <a:spcPts val="0"/>
              </a:spcAft>
              <a:buFontTx/>
              <a:buNone/>
              <a:defRPr sz="2000"/>
            </a:lvl3pPr>
            <a:lvl4pPr>
              <a:lnSpc>
                <a:spcPts val="2300"/>
              </a:lnSpc>
              <a:spcAft>
                <a:spcPts val="0"/>
              </a:spcAft>
              <a:buFontTx/>
              <a:buNone/>
              <a:defRPr sz="2000"/>
            </a:lvl4pPr>
            <a:lvl5pPr>
              <a:lnSpc>
                <a:spcPts val="2300"/>
              </a:lnSpc>
              <a:spcAft>
                <a:spcPts val="0"/>
              </a:spcAft>
              <a:buFontTx/>
              <a:buNone/>
              <a:defRPr sz="20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tekst,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910086"/>
            <a:ext cx="4104000" cy="3327226"/>
          </a:xfrm>
        </p:spPr>
        <p:txBody>
          <a:bodyPr>
            <a:noAutofit/>
          </a:bodyPr>
          <a:lstStyle>
            <a:lvl1pPr marL="144000" indent="-144000">
              <a:lnSpc>
                <a:spcPts val="2000"/>
              </a:lnSpc>
              <a:spcBef>
                <a:spcPts val="1200"/>
              </a:spcBef>
              <a:spcAft>
                <a:spcPts val="300"/>
              </a:spcAft>
              <a:buSzPct val="80000"/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1pPr>
            <a:lvl2pPr marL="288000" indent="-144000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2pPr>
            <a:lvl3pPr marL="432000" indent="-144000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3pPr>
            <a:lvl4pPr marL="576000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500" baseline="0">
                <a:latin typeface="Arial" pitchFamily="34" charset="0"/>
                <a:cs typeface="Arial" pitchFamily="34" charset="0"/>
              </a:defRPr>
            </a:lvl4pPr>
            <a:lvl5pPr marL="720000" indent="-144000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defRPr sz="1500" baseline="0">
                <a:latin typeface="Arial" pitchFamily="34" charset="0"/>
                <a:cs typeface="Arial" pitchFamily="34" charset="0"/>
              </a:defRPr>
            </a:lvl5pPr>
            <a:lvl6pPr>
              <a:lnSpc>
                <a:spcPts val="1700"/>
              </a:lnSpc>
              <a:defRPr sz="15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 smtClean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4151B03-8103-4815-B69F-8BBE6980B134}" type="slidenum">
              <a:rPr lang="da-DK" smtClean="0"/>
              <a:pPr/>
              <a:t>‹nr.›</a:t>
            </a:fld>
            <a:r>
              <a:rPr lang="da-DK" dirty="0" smtClean="0"/>
              <a:t>/#</a:t>
            </a:r>
            <a:endParaRPr lang="da-DK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# / Titel / Navn / Dato</a:t>
            </a:r>
            <a:endParaRPr lang="da-DK" dirty="0"/>
          </a:p>
        </p:txBody>
      </p:sp>
      <p:sp>
        <p:nvSpPr>
          <p:cNvPr id="20" name="Pladsholder til tekst 19"/>
          <p:cNvSpPr>
            <a:spLocks noGrp="1"/>
          </p:cNvSpPr>
          <p:nvPr>
            <p:ph type="body" sz="quarter" idx="14"/>
          </p:nvPr>
        </p:nvSpPr>
        <p:spPr>
          <a:xfrm>
            <a:off x="468313" y="2088000"/>
            <a:ext cx="4103687" cy="692928"/>
          </a:xfrm>
        </p:spPr>
        <p:txBody>
          <a:bodyPr>
            <a:no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/>
            </a:lvl1pPr>
            <a:lvl2pPr>
              <a:lnSpc>
                <a:spcPts val="2300"/>
              </a:lnSpc>
              <a:spcAft>
                <a:spcPts val="0"/>
              </a:spcAft>
              <a:buFontTx/>
              <a:buNone/>
              <a:defRPr sz="2000"/>
            </a:lvl2pPr>
            <a:lvl3pPr>
              <a:lnSpc>
                <a:spcPts val="2300"/>
              </a:lnSpc>
              <a:spcAft>
                <a:spcPts val="0"/>
              </a:spcAft>
              <a:buFontTx/>
              <a:buNone/>
              <a:defRPr sz="2000"/>
            </a:lvl3pPr>
            <a:lvl4pPr>
              <a:lnSpc>
                <a:spcPts val="2300"/>
              </a:lnSpc>
              <a:spcAft>
                <a:spcPts val="0"/>
              </a:spcAft>
              <a:buFontTx/>
              <a:buNone/>
              <a:defRPr sz="2000"/>
            </a:lvl4pPr>
            <a:lvl5pPr>
              <a:lnSpc>
                <a:spcPts val="2300"/>
              </a:lnSpc>
              <a:spcAft>
                <a:spcPts val="0"/>
              </a:spcAft>
              <a:buFontTx/>
              <a:buNone/>
              <a:defRPr sz="20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" name="Pladsholder til indhold 2"/>
          <p:cNvSpPr>
            <a:spLocks noGrp="1"/>
          </p:cNvSpPr>
          <p:nvPr>
            <p:ph sz="half" idx="15"/>
          </p:nvPr>
        </p:nvSpPr>
        <p:spPr>
          <a:xfrm>
            <a:off x="4948044" y="2088000"/>
            <a:ext cx="3728412" cy="4149312"/>
          </a:xfrm>
        </p:spPr>
        <p:txBody>
          <a:bodyPr>
            <a:noAutofit/>
          </a:bodyPr>
          <a:lstStyle>
            <a:lvl1pPr marL="144000" indent="-144000">
              <a:lnSpc>
                <a:spcPts val="2000"/>
              </a:lnSpc>
              <a:spcBef>
                <a:spcPts val="1200"/>
              </a:spcBef>
              <a:spcAft>
                <a:spcPts val="300"/>
              </a:spcAft>
              <a:buSzPct val="80000"/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1pPr>
            <a:lvl2pPr marL="288000" indent="-144000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2pPr>
            <a:lvl3pPr marL="432000" indent="-144000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 sz="1500" baseline="0">
                <a:latin typeface="Arial" pitchFamily="34" charset="0"/>
                <a:cs typeface="Arial" pitchFamily="34" charset="0"/>
              </a:defRPr>
            </a:lvl3pPr>
            <a:lvl4pPr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defRPr sz="1500">
                <a:latin typeface="Arial" pitchFamily="34" charset="0"/>
                <a:cs typeface="Arial" pitchFamily="34" charset="0"/>
              </a:defRPr>
            </a:lvl4pPr>
            <a:lvl5pPr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defRPr sz="1500" baseline="0">
                <a:latin typeface="Arial" pitchFamily="34" charset="0"/>
                <a:cs typeface="Arial" pitchFamily="34" charset="0"/>
              </a:defRPr>
            </a:lvl5pPr>
            <a:lvl6pPr>
              <a:defRPr sz="15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1B03-8103-4815-B69F-8BBE6980B13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dirty="0" smtClean="0"/>
              <a:t># / Titel / Navn / Dato</a:t>
            </a:r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34981" y="408632"/>
            <a:ext cx="49680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35600" y="2160000"/>
            <a:ext cx="8229600" cy="40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35600" y="6482541"/>
            <a:ext cx="5552256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# / Titel / Navn / Dato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482541"/>
            <a:ext cx="21336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Side </a:t>
            </a:r>
            <a:fld id="{84151B03-8103-4815-B69F-8BBE6980B134}" type="slidenum">
              <a:rPr lang="da-DK" smtClean="0"/>
              <a:pPr/>
              <a:t>‹nr.›</a:t>
            </a:fld>
            <a:r>
              <a:rPr lang="da-DK" dirty="0" smtClean="0"/>
              <a:t>/#</a:t>
            </a:r>
            <a:endParaRPr lang="da-DK" dirty="0"/>
          </a:p>
        </p:txBody>
      </p:sp>
      <p:cxnSp>
        <p:nvCxnSpPr>
          <p:cNvPr id="8" name="Lige forbindelse 7"/>
          <p:cNvCxnSpPr/>
          <p:nvPr/>
        </p:nvCxnSpPr>
        <p:spPr>
          <a:xfrm>
            <a:off x="540000" y="1620000"/>
            <a:ext cx="8028000" cy="0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dk_tv" descr="C:\Users\WordSpecialisten\WSKunder\Kunder\Make\IVA\Brevskabeloner guidelines &amp; grafik\Grafik powerpoint\IVA RGB tv.png"/>
          <p:cNvPicPr>
            <a:picLocks noChangeAspect="1" noChangeArrowheads="1"/>
          </p:cNvPicPr>
          <p:nvPr/>
        </p:nvPicPr>
        <p:blipFill>
          <a:blip r:embed="rId13" cstate="print"/>
          <a:srcRect r="-12958"/>
          <a:stretch>
            <a:fillRect/>
          </a:stretch>
        </p:blipFill>
        <p:spPr bwMode="auto">
          <a:xfrm>
            <a:off x="6318000" y="540000"/>
            <a:ext cx="2823530" cy="736924"/>
          </a:xfrm>
          <a:prstGeom prst="rect">
            <a:avLst/>
          </a:prstGeom>
          <a:noFill/>
        </p:spPr>
      </p:pic>
      <p:pic>
        <p:nvPicPr>
          <p:cNvPr id="11" name="dk_fiber" descr="C:\Users\WordSpecialisten\WSKunder\Kunder\Make\IVA\Brevskabeloner guidelines &amp; grafik\Grafik powerpoint\IVA RGB fiber.png" hidden="1"/>
          <p:cNvPicPr>
            <a:picLocks noChangeAspect="1" noChangeArrowheads="1"/>
          </p:cNvPicPr>
          <p:nvPr/>
        </p:nvPicPr>
        <p:blipFill>
          <a:blip r:embed="rId14" cstate="print"/>
          <a:srcRect r="-12998"/>
          <a:stretch>
            <a:fillRect/>
          </a:stretch>
        </p:blipFill>
        <p:spPr bwMode="auto">
          <a:xfrm>
            <a:off x="6318000" y="540000"/>
            <a:ext cx="2813407" cy="723122"/>
          </a:xfrm>
          <a:prstGeom prst="rect">
            <a:avLst/>
          </a:prstGeom>
          <a:noFill/>
        </p:spPr>
      </p:pic>
      <p:pic>
        <p:nvPicPr>
          <p:cNvPr id="12" name="dk_finger" descr="C:\Users\WordSpecialisten\WSKunder\Kunder\Make\IVA\Brevskabeloner guidelines &amp; grafik\Grafik powerpoint\IVA RGB finger.png" hidden="1"/>
          <p:cNvPicPr>
            <a:picLocks noChangeAspect="1" noChangeArrowheads="1"/>
          </p:cNvPicPr>
          <p:nvPr/>
        </p:nvPicPr>
        <p:blipFill>
          <a:blip r:embed="rId15" cstate="print"/>
          <a:srcRect r="-12998"/>
          <a:stretch>
            <a:fillRect/>
          </a:stretch>
        </p:blipFill>
        <p:spPr bwMode="auto">
          <a:xfrm>
            <a:off x="6318000" y="540000"/>
            <a:ext cx="2813240" cy="724136"/>
          </a:xfrm>
          <a:prstGeom prst="rect">
            <a:avLst/>
          </a:prstGeom>
          <a:noFill/>
        </p:spPr>
      </p:pic>
      <p:pic>
        <p:nvPicPr>
          <p:cNvPr id="13" name="dk_qr" descr="C:\Users\WordSpecialisten\WSKunder\Kunder\Make\IVA\Brevskabeloner guidelines &amp; grafik\Grafik powerpoint\IVA RGB QR.png" hidden="1"/>
          <p:cNvPicPr>
            <a:picLocks noChangeAspect="1" noChangeArrowheads="1"/>
          </p:cNvPicPr>
          <p:nvPr/>
        </p:nvPicPr>
        <p:blipFill>
          <a:blip r:embed="rId16" cstate="print"/>
          <a:srcRect r="-12998"/>
          <a:stretch>
            <a:fillRect/>
          </a:stretch>
        </p:blipFill>
        <p:spPr bwMode="auto">
          <a:xfrm>
            <a:off x="6318000" y="540000"/>
            <a:ext cx="2813243" cy="731844"/>
          </a:xfrm>
          <a:prstGeom prst="rect">
            <a:avLst/>
          </a:prstGeom>
          <a:noFill/>
        </p:spPr>
      </p:pic>
      <p:pic>
        <p:nvPicPr>
          <p:cNvPr id="18" name="uk_tv" descr="C:\Users\WordSpecialisten\WSKunder\Kunder\Make\IVA\IVA CMYK tv horisontal sort UK v2.jpg" hidden="1"/>
          <p:cNvPicPr>
            <a:picLocks noChangeAspect="1" noChangeArrowheads="1"/>
          </p:cNvPicPr>
          <p:nvPr/>
        </p:nvPicPr>
        <p:blipFill>
          <a:blip r:embed="rId17" cstate="print"/>
          <a:srcRect l="3846" t="6765" r="4567" b="7206"/>
          <a:stretch>
            <a:fillRect/>
          </a:stretch>
        </p:blipFill>
        <p:spPr bwMode="auto">
          <a:xfrm>
            <a:off x="6804000" y="360000"/>
            <a:ext cx="1814513" cy="928688"/>
          </a:xfrm>
          <a:prstGeom prst="rect">
            <a:avLst/>
          </a:prstGeom>
          <a:noFill/>
        </p:spPr>
      </p:pic>
      <p:pic>
        <p:nvPicPr>
          <p:cNvPr id="19" name="uk_qr" descr="C:\Users\WordSpecialisten\WSKunder\Kunder\Make\IVA\IVA CMYK QR horisontal sort UK v2.jpg" hidden="1"/>
          <p:cNvPicPr>
            <a:picLocks noChangeAspect="1" noChangeArrowheads="1"/>
          </p:cNvPicPr>
          <p:nvPr/>
        </p:nvPicPr>
        <p:blipFill>
          <a:blip r:embed="rId18" cstate="print"/>
          <a:srcRect l="3606" t="6765" r="4567" b="7647"/>
          <a:stretch>
            <a:fillRect/>
          </a:stretch>
        </p:blipFill>
        <p:spPr bwMode="auto">
          <a:xfrm>
            <a:off x="6804000" y="360000"/>
            <a:ext cx="1819275" cy="923925"/>
          </a:xfrm>
          <a:prstGeom prst="rect">
            <a:avLst/>
          </a:prstGeom>
          <a:noFill/>
        </p:spPr>
      </p:pic>
      <p:pic>
        <p:nvPicPr>
          <p:cNvPr id="20" name="uk_fiber" descr="C:\Users\WordSpecialisten\WSKunder\Kunder\Make\IVA\IVA CMYK fiber horisontal sort UK v2.jpg" hidden="1"/>
          <p:cNvPicPr>
            <a:picLocks noChangeAspect="1" noChangeArrowheads="1"/>
          </p:cNvPicPr>
          <p:nvPr/>
        </p:nvPicPr>
        <p:blipFill>
          <a:blip r:embed="rId19" cstate="print"/>
          <a:srcRect l="3606" t="7206" r="4567" b="7206"/>
          <a:stretch>
            <a:fillRect/>
          </a:stretch>
        </p:blipFill>
        <p:spPr bwMode="auto">
          <a:xfrm>
            <a:off x="6804000" y="360000"/>
            <a:ext cx="1819275" cy="923925"/>
          </a:xfrm>
          <a:prstGeom prst="rect">
            <a:avLst/>
          </a:prstGeom>
          <a:noFill/>
        </p:spPr>
      </p:pic>
      <p:pic>
        <p:nvPicPr>
          <p:cNvPr id="1026" name="uk_finger" descr="08029E52-C366-4B22-B4D9-ED2E28B27AAA@make" hidden="1"/>
          <p:cNvPicPr>
            <a:picLocks noChangeAspect="1" noChangeArrowheads="1"/>
          </p:cNvPicPr>
          <p:nvPr/>
        </p:nvPicPr>
        <p:blipFill>
          <a:blip r:embed="rId20" cstate="print"/>
          <a:srcRect l="4079" t="7511" r="4633" b="8053"/>
          <a:stretch>
            <a:fillRect/>
          </a:stretch>
        </p:blipFill>
        <p:spPr bwMode="auto">
          <a:xfrm>
            <a:off x="6804000" y="360000"/>
            <a:ext cx="1818000" cy="91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1" r:id="rId2"/>
    <p:sldLayoutId id="2147483672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5" r:id="rId10"/>
    <p:sldLayoutId id="2147483674" r:id="rId11"/>
  </p:sldLayoutIdLst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44000" indent="-144000" algn="l" defTabSz="914400" rtl="0" eaLnBrk="1" latinLnBrk="0" hangingPunct="1">
        <a:lnSpc>
          <a:spcPts val="2300"/>
        </a:lnSpc>
        <a:spcBef>
          <a:spcPts val="1800"/>
        </a:spcBef>
        <a:spcAft>
          <a:spcPts val="600"/>
        </a:spcAft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88000" indent="-144000" algn="l" defTabSz="914400" rtl="0" eaLnBrk="1" latinLnBrk="0" hangingPunct="1">
        <a:lnSpc>
          <a:spcPts val="2000"/>
        </a:lnSpc>
        <a:spcBef>
          <a:spcPts val="600"/>
        </a:spcBef>
        <a:spcAft>
          <a:spcPts val="0"/>
        </a:spcAft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32000" indent="-144000" algn="l" defTabSz="914400" rtl="0" eaLnBrk="1" latinLnBrk="0" hangingPunct="1">
        <a:lnSpc>
          <a:spcPts val="1700"/>
        </a:lnSpc>
        <a:spcBef>
          <a:spcPts val="600"/>
        </a:spcBef>
        <a:spcAft>
          <a:spcPts val="0"/>
        </a:spcAft>
        <a:buSzPct val="80000"/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76000" indent="-144000" algn="l" defTabSz="914400" rtl="0" eaLnBrk="1" latinLnBrk="0" hangingPunct="1">
        <a:lnSpc>
          <a:spcPts val="1700"/>
        </a:lnSpc>
        <a:spcBef>
          <a:spcPts val="600"/>
        </a:spcBef>
        <a:spcAft>
          <a:spcPts val="0"/>
        </a:spcAft>
        <a:buSzPct val="80000"/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indent="-144000" algn="l" defTabSz="914400" rtl="0" eaLnBrk="1" latinLnBrk="0" hangingPunct="1">
        <a:lnSpc>
          <a:spcPts val="1800"/>
        </a:lnSpc>
        <a:spcBef>
          <a:spcPts val="600"/>
        </a:spcBef>
        <a:spcAft>
          <a:spcPts val="0"/>
        </a:spcAft>
        <a:buSzPct val="80000"/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864000" indent="-144000" algn="l" defTabSz="914400" rtl="0" eaLnBrk="1" latinLnBrk="0" hangingPunct="1">
        <a:spcBef>
          <a:spcPts val="600"/>
        </a:spcBef>
        <a:buSzPct val="80000"/>
        <a:buFont typeface="Wingdings" pitchFamily="2" charset="2"/>
        <a:buChar char="§"/>
        <a:defRPr sz="15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Projekt </a:t>
            </a:r>
            <a:r>
              <a:rPr lang="da-DK" dirty="0" err="1" smtClean="0"/>
              <a:t>Værtensklasse</a:t>
            </a:r>
            <a:r>
              <a:rPr lang="da-DK" dirty="0" smtClean="0"/>
              <a:t> i biblioteket - evaluering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a-DK" dirty="0" smtClean="0"/>
              <a:t>Carl Gustav Johannsen</a:t>
            </a:r>
          </a:p>
          <a:p>
            <a:pPr algn="ctr"/>
            <a:r>
              <a:rPr lang="da-DK" dirty="0" smtClean="0"/>
              <a:t>Det Informationsvidenskabelige Akademi (IVA)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da-DK" dirty="0" smtClean="0"/>
              <a:t>Aalborg den 12. september 2012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-1764704" y="0"/>
            <a:ext cx="1440160" cy="2262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900" dirty="0" smtClean="0">
                <a:latin typeface="Arial" pitchFamily="34" charset="0"/>
                <a:cs typeface="Arial" pitchFamily="34" charset="0"/>
              </a:rPr>
              <a:t>Sådan ændres nummeret for det samlede antal dias i præsentationen:</a:t>
            </a:r>
          </a:p>
          <a:p>
            <a:endParaRPr lang="da-DK" sz="9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da-DK" sz="900" dirty="0" smtClean="0">
                <a:latin typeface="Arial" pitchFamily="34" charset="0"/>
                <a:cs typeface="Arial" pitchFamily="34" charset="0"/>
              </a:rPr>
              <a:t>Gå til fanen </a:t>
            </a:r>
            <a:r>
              <a:rPr lang="da-DK" sz="900" b="1" dirty="0" smtClean="0">
                <a:latin typeface="Arial" pitchFamily="34" charset="0"/>
                <a:cs typeface="Arial" pitchFamily="34" charset="0"/>
              </a:rPr>
              <a:t>Vis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da-DK" sz="900" dirty="0" smtClean="0">
                <a:latin typeface="Arial" pitchFamily="34" charset="0"/>
                <a:cs typeface="Arial" pitchFamily="34" charset="0"/>
              </a:rPr>
              <a:t>Vælg </a:t>
            </a:r>
            <a:r>
              <a:rPr lang="da-DK" sz="900" b="1" dirty="0" smtClean="0">
                <a:latin typeface="Arial" pitchFamily="34" charset="0"/>
                <a:cs typeface="Arial" pitchFamily="34" charset="0"/>
              </a:rPr>
              <a:t>Diasmaster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da-DK" sz="900" dirty="0" smtClean="0">
                <a:latin typeface="Arial" pitchFamily="34" charset="0"/>
                <a:cs typeface="Arial" pitchFamily="34" charset="0"/>
              </a:rPr>
              <a:t>I den overordnede diasmaster  (nr. 1) overskrives nummertegnet </a:t>
            </a:r>
            <a:r>
              <a:rPr lang="da-DK" sz="900" b="1" dirty="0" smtClean="0">
                <a:latin typeface="Arial" pitchFamily="34" charset="0"/>
                <a:cs typeface="Arial" pitchFamily="34" charset="0"/>
              </a:rPr>
              <a:t>#</a:t>
            </a:r>
            <a:r>
              <a:rPr lang="da-DK" sz="900" dirty="0" smtClean="0">
                <a:latin typeface="Arial" pitchFamily="34" charset="0"/>
                <a:cs typeface="Arial" pitchFamily="34" charset="0"/>
              </a:rPr>
              <a:t>  nederst til højre med et tal.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da-DK" sz="900" dirty="0" smtClean="0">
                <a:latin typeface="Arial" pitchFamily="34" charset="0"/>
                <a:cs typeface="Arial" pitchFamily="34" charset="0"/>
              </a:rPr>
              <a:t>Luk mastervisning</a:t>
            </a:r>
            <a:endParaRPr lang="da-DK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-1764704" y="2305903"/>
            <a:ext cx="1440160" cy="33701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900" dirty="0" smtClean="0">
                <a:latin typeface="Arial" pitchFamily="34" charset="0"/>
                <a:cs typeface="Arial" pitchFamily="34" charset="0"/>
              </a:rPr>
              <a:t>Sådan indsættes/vises tekst i sidefod og sidenummerering på ét eller alle dias:</a:t>
            </a:r>
          </a:p>
          <a:p>
            <a:endParaRPr lang="da-DK" sz="9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da-DK" sz="900" dirty="0" smtClean="0">
                <a:latin typeface="Arial" pitchFamily="34" charset="0"/>
                <a:cs typeface="Arial" pitchFamily="34" charset="0"/>
              </a:rPr>
              <a:t>Gå til fanen </a:t>
            </a:r>
            <a:r>
              <a:rPr lang="da-DK" sz="900" b="1" dirty="0" smtClean="0">
                <a:latin typeface="Arial" pitchFamily="34" charset="0"/>
                <a:cs typeface="Arial" pitchFamily="34" charset="0"/>
              </a:rPr>
              <a:t>Indsæt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da-DK" sz="900" dirty="0" smtClean="0">
                <a:latin typeface="Arial" pitchFamily="34" charset="0"/>
                <a:cs typeface="Arial" pitchFamily="34" charset="0"/>
              </a:rPr>
              <a:t>Vælg </a:t>
            </a:r>
            <a:r>
              <a:rPr lang="da-DK" sz="900" b="1" dirty="0" smtClean="0">
                <a:latin typeface="Arial" pitchFamily="34" charset="0"/>
                <a:cs typeface="Arial" pitchFamily="34" charset="0"/>
              </a:rPr>
              <a:t>Sidehoved og fod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da-DK" sz="900" dirty="0" smtClean="0">
                <a:latin typeface="Arial" pitchFamily="34" charset="0"/>
                <a:cs typeface="Arial" pitchFamily="34" charset="0"/>
              </a:rPr>
              <a:t>Vælg chekboksene </a:t>
            </a:r>
            <a:r>
              <a:rPr lang="da-DK" sz="900" b="1" dirty="0" smtClean="0">
                <a:latin typeface="Arial" pitchFamily="34" charset="0"/>
                <a:cs typeface="Arial" pitchFamily="34" charset="0"/>
              </a:rPr>
              <a:t>Diasnummer</a:t>
            </a:r>
            <a:r>
              <a:rPr lang="da-DK" sz="900" dirty="0" smtClean="0">
                <a:latin typeface="Arial" pitchFamily="34" charset="0"/>
                <a:cs typeface="Arial" pitchFamily="34" charset="0"/>
              </a:rPr>
              <a:t>  og </a:t>
            </a:r>
            <a:r>
              <a:rPr lang="da-DK" sz="900" b="1" dirty="0" smtClean="0">
                <a:latin typeface="Arial" pitchFamily="34" charset="0"/>
                <a:cs typeface="Arial" pitchFamily="34" charset="0"/>
              </a:rPr>
              <a:t>Sidefod</a:t>
            </a:r>
            <a:r>
              <a:rPr lang="da-DK" sz="900" dirty="0" smtClean="0">
                <a:latin typeface="Arial" pitchFamily="34" charset="0"/>
                <a:cs typeface="Arial" pitchFamily="34" charset="0"/>
              </a:rPr>
              <a:t> og efter ønske  og tilret sidefodsteksten.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da-DK" sz="900" dirty="0" smtClean="0">
                <a:latin typeface="Arial" pitchFamily="34" charset="0"/>
                <a:cs typeface="Arial" pitchFamily="34" charset="0"/>
              </a:rPr>
              <a:t>Vælg </a:t>
            </a:r>
            <a:r>
              <a:rPr lang="da-DK" sz="900" b="1" dirty="0" smtClean="0">
                <a:latin typeface="Arial" pitchFamily="34" charset="0"/>
                <a:cs typeface="Arial" pitchFamily="34" charset="0"/>
              </a:rPr>
              <a:t>Anvend</a:t>
            </a:r>
            <a:r>
              <a:rPr lang="da-DK" sz="900" dirty="0" smtClean="0">
                <a:latin typeface="Arial" pitchFamily="34" charset="0"/>
                <a:cs typeface="Arial" pitchFamily="34" charset="0"/>
              </a:rPr>
              <a:t> for at indsætte kun på det aktuelle dias – eller </a:t>
            </a:r>
            <a:r>
              <a:rPr lang="da-DK" sz="900" b="1" dirty="0" smtClean="0">
                <a:latin typeface="Arial" pitchFamily="34" charset="0"/>
                <a:cs typeface="Arial" pitchFamily="34" charset="0"/>
              </a:rPr>
              <a:t>Anvend på alle </a:t>
            </a:r>
            <a:r>
              <a:rPr lang="da-DK" sz="900" dirty="0" smtClean="0">
                <a:latin typeface="Arial" pitchFamily="34" charset="0"/>
                <a:cs typeface="Arial" pitchFamily="34" charset="0"/>
              </a:rPr>
              <a:t>for at indsætte på samtlige dias. Bemærk muligheden for at undlade titeldias.</a:t>
            </a:r>
            <a:endParaRPr lang="da-DK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 sz="3200" dirty="0" smtClean="0"/>
              <a:t>Aktiviteter: Velkomstindsats og Uniformering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 sz="3200" dirty="0" smtClean="0"/>
              <a:t>Stort og vigtigt område -  11.000 indmeldelser årligt</a:t>
            </a:r>
          </a:p>
          <a:p>
            <a:pPr>
              <a:lnSpc>
                <a:spcPct val="100000"/>
              </a:lnSpc>
            </a:pPr>
            <a:r>
              <a:rPr lang="da-DK" sz="3200" dirty="0" smtClean="0"/>
              <a:t>Erfaringer viste potentiale – og gæste- interesse - for serviceforbedringer</a:t>
            </a:r>
          </a:p>
          <a:p>
            <a:pPr>
              <a:lnSpc>
                <a:spcPct val="100000"/>
              </a:lnSpc>
            </a:pPr>
            <a:r>
              <a:rPr lang="da-DK" sz="3200" dirty="0" smtClean="0"/>
              <a:t>Fleksibel tilgang til uniformering</a:t>
            </a:r>
          </a:p>
          <a:p>
            <a:pPr>
              <a:lnSpc>
                <a:spcPct val="100000"/>
              </a:lnSpc>
            </a:pPr>
            <a:r>
              <a:rPr lang="da-DK" sz="3200" dirty="0" smtClean="0"/>
              <a:t>Dokumenteret positiv effekt – fra 52 til 63%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7349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 sz="3200" dirty="0" smtClean="0"/>
              <a:t>Kompetenceudviklings</a:t>
            </a:r>
            <a:br>
              <a:rPr lang="da-DK" sz="3200" dirty="0" smtClean="0"/>
            </a:br>
            <a:r>
              <a:rPr lang="da-DK" sz="3200" dirty="0" smtClean="0"/>
              <a:t>forløb for sektoren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 sz="3200" dirty="0" smtClean="0"/>
              <a:t>Ja – 9 kursuspakker udviklet</a:t>
            </a:r>
          </a:p>
          <a:p>
            <a:pPr>
              <a:lnSpc>
                <a:spcPct val="100000"/>
              </a:lnSpc>
            </a:pPr>
            <a:r>
              <a:rPr lang="da-DK" sz="3200" dirty="0" smtClean="0"/>
              <a:t>Introduktion til biblioteksværtsskab, værtsskab for alle, værtsskabsledelse, </a:t>
            </a:r>
            <a:r>
              <a:rPr lang="da-DK" sz="3200" dirty="0" err="1" smtClean="0"/>
              <a:t>mystery</a:t>
            </a:r>
            <a:r>
              <a:rPr lang="da-DK" sz="3200" dirty="0" smtClean="0"/>
              <a:t> shopping </a:t>
            </a:r>
            <a:r>
              <a:rPr lang="da-DK" sz="3200" dirty="0" err="1" smtClean="0"/>
              <a:t>m.fl</a:t>
            </a:r>
            <a:r>
              <a:rPr lang="da-DK" sz="3200" dirty="0" smtClean="0"/>
              <a:t>-</a:t>
            </a:r>
          </a:p>
          <a:p>
            <a:pPr>
              <a:lnSpc>
                <a:spcPct val="100000"/>
              </a:lnSpc>
            </a:pPr>
            <a:r>
              <a:rPr lang="da-DK" sz="3200" dirty="0" smtClean="0"/>
              <a:t>Udbydes af Aalborg Bibliotekerne </a:t>
            </a:r>
            <a:r>
              <a:rPr lang="da-DK" sz="3200" dirty="0" err="1" smtClean="0"/>
              <a:t>iog</a:t>
            </a:r>
            <a:r>
              <a:rPr lang="da-DK" sz="3200" dirty="0" smtClean="0"/>
              <a:t> Danske Værter</a:t>
            </a:r>
          </a:p>
          <a:p>
            <a:pPr>
              <a:lnSpc>
                <a:spcPct val="100000"/>
              </a:lnSpc>
            </a:pPr>
            <a:r>
              <a:rPr lang="da-DK" sz="3200" dirty="0" smtClean="0"/>
              <a:t>Bygger videre på erfaringer fra projektet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2122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 sz="3200" dirty="0" smtClean="0"/>
              <a:t>Forbedringsmuligheder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 sz="3200" dirty="0" smtClean="0"/>
              <a:t>Udnytte muligheden for endnu bredere ejerskab (ambassadørgruppen)</a:t>
            </a:r>
          </a:p>
          <a:p>
            <a:pPr>
              <a:lnSpc>
                <a:spcPct val="100000"/>
              </a:lnSpc>
            </a:pPr>
            <a:r>
              <a:rPr lang="da-DK" sz="3200" dirty="0" smtClean="0"/>
              <a:t>Arbejde videre med motivationsindsatser</a:t>
            </a:r>
          </a:p>
          <a:p>
            <a:pPr>
              <a:lnSpc>
                <a:spcPct val="100000"/>
              </a:lnSpc>
            </a:pPr>
            <a:r>
              <a:rPr lang="da-DK" sz="3200" dirty="0" smtClean="0"/>
              <a:t>Værtsskab – også på lokalbibliotekerne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5329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Hvorfor succes?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 sz="2800" dirty="0" smtClean="0"/>
              <a:t>Dedikerede eksterne konsulenter med fingeren på pulsen</a:t>
            </a:r>
          </a:p>
          <a:p>
            <a:pPr>
              <a:lnSpc>
                <a:spcPct val="100000"/>
              </a:lnSpc>
            </a:pPr>
            <a:r>
              <a:rPr lang="da-DK" sz="2800" dirty="0" smtClean="0"/>
              <a:t>Synlig og kommunikerende ledelse med både opbakning og opfølgning</a:t>
            </a:r>
          </a:p>
          <a:p>
            <a:pPr>
              <a:lnSpc>
                <a:spcPct val="100000"/>
              </a:lnSpc>
            </a:pPr>
            <a:r>
              <a:rPr lang="da-DK" sz="2800" dirty="0" smtClean="0"/>
              <a:t>Fokus på relevante og målbare mål</a:t>
            </a:r>
          </a:p>
          <a:p>
            <a:pPr>
              <a:lnSpc>
                <a:spcPct val="100000"/>
              </a:lnSpc>
            </a:pPr>
            <a:r>
              <a:rPr lang="da-DK" sz="2800" dirty="0" smtClean="0"/>
              <a:t>Projektorganisationen (ambassadører)</a:t>
            </a:r>
          </a:p>
          <a:p>
            <a:pPr>
              <a:lnSpc>
                <a:spcPct val="100000"/>
              </a:lnSpc>
            </a:pPr>
            <a:r>
              <a:rPr lang="da-DK" sz="2800" dirty="0" smtClean="0"/>
              <a:t>Ildsjæle og engagerede medarbejdere med reel og oplevet medindflydelse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191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Fremtidsperspektiver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 sz="3600" dirty="0" smtClean="0"/>
              <a:t>Andre områder fx åbne biblioteker</a:t>
            </a:r>
          </a:p>
          <a:p>
            <a:pPr>
              <a:lnSpc>
                <a:spcPct val="100000"/>
              </a:lnSpc>
            </a:pPr>
            <a:r>
              <a:rPr lang="da-DK" sz="3600" dirty="0" smtClean="0"/>
              <a:t>Mere oplevelsesdesign (</a:t>
            </a:r>
            <a:r>
              <a:rPr lang="da-DK" sz="3600" dirty="0" err="1" smtClean="0"/>
              <a:t>mer-salg</a:t>
            </a:r>
            <a:r>
              <a:rPr lang="da-DK" sz="36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da-DK" sz="3600" dirty="0" err="1" smtClean="0"/>
              <a:t>Mystery</a:t>
            </a:r>
            <a:r>
              <a:rPr lang="da-DK" sz="3600" dirty="0" smtClean="0"/>
              <a:t> shopping integreret</a:t>
            </a:r>
          </a:p>
          <a:p>
            <a:pPr>
              <a:lnSpc>
                <a:spcPct val="100000"/>
              </a:lnSpc>
            </a:pPr>
            <a:r>
              <a:rPr lang="da-DK" sz="3600" dirty="0" smtClean="0"/>
              <a:t>Glade - og </a:t>
            </a:r>
            <a:r>
              <a:rPr lang="da-DK" sz="3600" dirty="0" smtClean="0">
                <a:solidFill>
                  <a:srgbClr val="FF0000"/>
                </a:solidFill>
              </a:rPr>
              <a:t>aktive</a:t>
            </a:r>
            <a:r>
              <a:rPr lang="da-DK" sz="3600" dirty="0" smtClean="0"/>
              <a:t> - gæster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25762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sz="3200" dirty="0" smtClean="0"/>
              <a:t>Tak for jeres opmærksomhed!</a:t>
            </a:r>
            <a:endParaRPr lang="da-DK" sz="32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da-DK" sz="2800" b="1" dirty="0" smtClean="0"/>
              <a:t>Carl Gustav Johannsen</a:t>
            </a:r>
          </a:p>
          <a:p>
            <a:pPr algn="ctr">
              <a:lnSpc>
                <a:spcPct val="100000"/>
              </a:lnSpc>
            </a:pPr>
            <a:r>
              <a:rPr lang="da-DK" sz="2800" b="1" dirty="0" smtClean="0"/>
              <a:t>cgj@iva.dk</a:t>
            </a:r>
            <a:endParaRPr lang="da-DK" sz="2800" b="1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1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RSLIS at a glance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da-DK" dirty="0" smtClean="0"/>
              <a:t>1000 students: Bachelors, Masters, </a:t>
            </a:r>
            <a:br>
              <a:rPr lang="da-DK" dirty="0" smtClean="0"/>
            </a:br>
            <a:r>
              <a:rPr lang="da-DK" dirty="0" smtClean="0"/>
              <a:t>PhD Programmes, </a:t>
            </a:r>
            <a:br>
              <a:rPr lang="da-DK" dirty="0" smtClean="0"/>
            </a:br>
            <a:r>
              <a:rPr lang="da-DK" dirty="0" smtClean="0"/>
              <a:t>further education</a:t>
            </a:r>
          </a:p>
          <a:p>
            <a:r>
              <a:rPr lang="da-DK" dirty="0" smtClean="0"/>
              <a:t>Located in Copenhagen and Aalborg, Denmark</a:t>
            </a:r>
          </a:p>
          <a:p>
            <a:r>
              <a:rPr lang="da-DK" dirty="0" smtClean="0"/>
              <a:t>6 strategic research areas:</a:t>
            </a:r>
          </a:p>
          <a:p>
            <a:pPr lvl="1"/>
            <a:r>
              <a:rPr lang="da-DK" dirty="0" smtClean="0"/>
              <a:t>Cultural Mediation</a:t>
            </a:r>
          </a:p>
          <a:p>
            <a:pPr lvl="1"/>
            <a:r>
              <a:rPr lang="da-DK" dirty="0" smtClean="0"/>
              <a:t>Information Literacy and Practice</a:t>
            </a:r>
          </a:p>
          <a:p>
            <a:pPr lvl="1"/>
            <a:r>
              <a:rPr lang="da-DK" dirty="0" smtClean="0"/>
              <a:t>Knowledge and Information Theory</a:t>
            </a:r>
          </a:p>
          <a:p>
            <a:pPr lvl="1"/>
            <a:r>
              <a:rPr lang="da-DK" dirty="0" smtClean="0"/>
              <a:t>Libraries and Innovative Processes</a:t>
            </a:r>
          </a:p>
          <a:p>
            <a:pPr lvl="1"/>
            <a:r>
              <a:rPr lang="da-DK" dirty="0" smtClean="0"/>
              <a:t>Research and Research Policy</a:t>
            </a:r>
            <a:endParaRPr lang="da-DK" dirty="0"/>
          </a:p>
        </p:txBody>
      </p:sp>
      <p:pic>
        <p:nvPicPr>
          <p:cNvPr id="5" name="Pladsholder til billede 4" descr="boserup1.jpe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rcRect t="3681" b="368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Mine tanker om </a:t>
            </a:r>
            <a:r>
              <a:rPr lang="da-DK" dirty="0" err="1"/>
              <a:t>Værtensklasse</a:t>
            </a:r>
            <a:r>
              <a:rPr lang="da-DK" dirty="0"/>
              <a:t>, da jeg først gang mødte projektet …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176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3200" dirty="0" smtClean="0"/>
              <a:t> </a:t>
            </a:r>
            <a:r>
              <a:rPr lang="da-DK" sz="2800" dirty="0" smtClean="0"/>
              <a:t>Fordomme … service management – gammel vin …</a:t>
            </a:r>
          </a:p>
          <a:p>
            <a:pPr>
              <a:lnSpc>
                <a:spcPct val="100000"/>
              </a:lnSpc>
            </a:pPr>
            <a:r>
              <a:rPr lang="da-DK" sz="2800" dirty="0" err="1" smtClean="0"/>
              <a:t>Mer-salg</a:t>
            </a:r>
            <a:r>
              <a:rPr lang="da-DK" sz="2800" dirty="0" smtClean="0"/>
              <a:t>!! Hvad?</a:t>
            </a:r>
          </a:p>
          <a:p>
            <a:pPr>
              <a:lnSpc>
                <a:spcPct val="100000"/>
              </a:lnSpc>
            </a:pPr>
            <a:r>
              <a:rPr lang="da-DK" sz="2800" dirty="0" smtClean="0"/>
              <a:t>Floor-</a:t>
            </a:r>
            <a:r>
              <a:rPr lang="da-DK" sz="2800" dirty="0" err="1" smtClean="0"/>
              <a:t>walking</a:t>
            </a:r>
            <a:r>
              <a:rPr lang="da-DK" sz="2800" dirty="0" smtClean="0"/>
              <a:t>, gæst/vært – hvordan?</a:t>
            </a:r>
          </a:p>
          <a:p>
            <a:pPr>
              <a:lnSpc>
                <a:spcPct val="100000"/>
              </a:lnSpc>
            </a:pPr>
            <a:r>
              <a:rPr lang="da-DK" sz="2800" dirty="0" err="1" smtClean="0"/>
              <a:t>Mystery</a:t>
            </a:r>
            <a:r>
              <a:rPr lang="da-DK" sz="2800" dirty="0" smtClean="0"/>
              <a:t> shopping – interessant! Modigt!</a:t>
            </a:r>
          </a:p>
          <a:p>
            <a:pPr>
              <a:lnSpc>
                <a:spcPct val="100000"/>
              </a:lnSpc>
            </a:pPr>
            <a:r>
              <a:rPr lang="da-DK" sz="2800" dirty="0" smtClean="0"/>
              <a:t>Fokus på betjening/ service – på tide!</a:t>
            </a:r>
          </a:p>
          <a:p>
            <a:pPr>
              <a:lnSpc>
                <a:spcPct val="100000"/>
              </a:lnSpc>
            </a:pPr>
            <a:r>
              <a:rPr lang="da-DK" sz="2800" dirty="0" smtClean="0"/>
              <a:t>Flere kontroversielle og udfordrende temaer </a:t>
            </a:r>
            <a:r>
              <a:rPr lang="da-DK" sz="3200" dirty="0" smtClean="0"/>
              <a:t>…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226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Evalueringens 4 hovedtemaer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17600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3200" dirty="0" smtClean="0"/>
              <a:t>Har indsatsen gjort en forskel for bibliotekets brugere/ gæster?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3200" dirty="0" smtClean="0"/>
              <a:t>Medarbejdernes kompetenceudvikling?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3200" dirty="0" smtClean="0"/>
              <a:t>Kompetenceudviklingsforløb for dansk biblioteksvæsen?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3200" dirty="0" smtClean="0"/>
              <a:t>Er erfaringer fra Styrelsens markedsføringsrapport blevet inddraget?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2864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Hvad synes gæsterne?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 sz="3200" dirty="0" smtClean="0"/>
              <a:t>I forvejen pæn tilfredshed</a:t>
            </a:r>
          </a:p>
          <a:p>
            <a:pPr>
              <a:lnSpc>
                <a:spcPct val="100000"/>
              </a:lnSpc>
            </a:pPr>
            <a:r>
              <a:rPr lang="da-DK" sz="3200" dirty="0" smtClean="0"/>
              <a:t>Undersøgelsesdesign: før/efter måling</a:t>
            </a:r>
          </a:p>
          <a:p>
            <a:pPr>
              <a:lnSpc>
                <a:spcPct val="100000"/>
              </a:lnSpc>
            </a:pPr>
            <a:r>
              <a:rPr lang="da-DK" sz="3200" dirty="0" smtClean="0"/>
              <a:t>”Efter-målingen” viste alligevel fremgang på 8 ud af 10 parametre</a:t>
            </a:r>
          </a:p>
          <a:p>
            <a:pPr>
              <a:lnSpc>
                <a:spcPct val="100000"/>
              </a:lnSpc>
            </a:pPr>
            <a:r>
              <a:rPr lang="da-DK" sz="3200" dirty="0" smtClean="0"/>
              <a:t>Der er statistisk grundlag for at generalisere ud fra før og efter ”gæste-undersøgelsen”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40679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Kompetenceudvikling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 sz="3200" dirty="0" smtClean="0"/>
              <a:t>Træning af medarbejdere værtskabsmetoder (gennemtestet forløb, fokus på den daglige adfærd, variation, humor)</a:t>
            </a:r>
          </a:p>
          <a:p>
            <a:pPr>
              <a:lnSpc>
                <a:spcPct val="100000"/>
              </a:lnSpc>
            </a:pPr>
            <a:r>
              <a:rPr lang="da-DK" sz="3200" dirty="0" smtClean="0"/>
              <a:t>Særlige lederforløb – lederen skal også optræde </a:t>
            </a:r>
            <a:r>
              <a:rPr lang="da-DK" sz="3200" dirty="0" err="1" smtClean="0"/>
              <a:t>værtsskabeligt</a:t>
            </a:r>
            <a:endParaRPr lang="da-DK" sz="3200" dirty="0" smtClean="0"/>
          </a:p>
          <a:p>
            <a:pPr>
              <a:lnSpc>
                <a:spcPct val="100000"/>
              </a:lnSpc>
            </a:pPr>
            <a:r>
              <a:rPr lang="da-DK" sz="3200" dirty="0" smtClean="0"/>
              <a:t>Ambassadørforløb – særlig rolle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2932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 sz="3200" dirty="0" smtClean="0"/>
              <a:t>Aktiviteter:</a:t>
            </a:r>
            <a:br>
              <a:rPr lang="da-DK" sz="3200" dirty="0" smtClean="0"/>
            </a:br>
            <a:r>
              <a:rPr lang="da-DK" sz="3200" dirty="0" err="1" smtClean="0"/>
              <a:t>Floorwalking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 sz="3200" dirty="0" smtClean="0"/>
              <a:t>Mobil og opsøgende form for vagt</a:t>
            </a:r>
          </a:p>
          <a:p>
            <a:pPr>
              <a:lnSpc>
                <a:spcPct val="100000"/>
              </a:lnSpc>
            </a:pPr>
            <a:r>
              <a:rPr lang="da-DK" sz="3200" dirty="0" smtClean="0"/>
              <a:t>Systematisk briefing og de-briefing</a:t>
            </a:r>
          </a:p>
          <a:p>
            <a:pPr>
              <a:lnSpc>
                <a:spcPct val="100000"/>
              </a:lnSpc>
            </a:pPr>
            <a:r>
              <a:rPr lang="da-DK" sz="3200" dirty="0" smtClean="0"/>
              <a:t>Virkelighedsnær dialog mellem medarbejder og ledelse</a:t>
            </a:r>
          </a:p>
          <a:p>
            <a:pPr>
              <a:lnSpc>
                <a:spcPct val="100000"/>
              </a:lnSpc>
            </a:pPr>
            <a:r>
              <a:rPr lang="da-DK" sz="3200" dirty="0" smtClean="0"/>
              <a:t>Fokus på fleksibilitet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42409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 sz="3200" dirty="0" smtClean="0"/>
              <a:t>Aktivitet:</a:t>
            </a:r>
            <a:br>
              <a:rPr lang="da-DK" sz="3200" dirty="0" smtClean="0"/>
            </a:br>
            <a:r>
              <a:rPr lang="da-DK" sz="3200" dirty="0"/>
              <a:t>M</a:t>
            </a:r>
            <a:r>
              <a:rPr lang="da-DK" sz="3200" dirty="0" smtClean="0"/>
              <a:t>ålrettet salg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 sz="3200" dirty="0" smtClean="0"/>
              <a:t>Ikke salg (i traditionel forstand)</a:t>
            </a:r>
          </a:p>
          <a:p>
            <a:pPr>
              <a:lnSpc>
                <a:spcPct val="100000"/>
              </a:lnSpc>
            </a:pPr>
            <a:r>
              <a:rPr lang="da-DK" sz="3200" dirty="0" smtClean="0"/>
              <a:t>Proaktiv – mere offensiv - betjening – </a:t>
            </a:r>
            <a:r>
              <a:rPr lang="da-DK" sz="3200" dirty="0" smtClean="0">
                <a:solidFill>
                  <a:srgbClr val="FF0000"/>
                </a:solidFill>
              </a:rPr>
              <a:t>grænseoverskridende</a:t>
            </a:r>
            <a:r>
              <a:rPr lang="da-DK" sz="3200" dirty="0" smtClean="0"/>
              <a:t> for mange</a:t>
            </a:r>
          </a:p>
          <a:p>
            <a:pPr>
              <a:lnSpc>
                <a:spcPct val="100000"/>
              </a:lnSpc>
            </a:pPr>
            <a:r>
              <a:rPr lang="da-DK" sz="3200" dirty="0" smtClean="0"/>
              <a:t>Faglighed – produktviden – har stor betydning</a:t>
            </a:r>
          </a:p>
          <a:p>
            <a:pPr>
              <a:lnSpc>
                <a:spcPct val="100000"/>
              </a:lnSpc>
            </a:pPr>
            <a:r>
              <a:rPr lang="da-DK" sz="3200" dirty="0" smtClean="0"/>
              <a:t>Betydelig effekt – både på personale og på udlånet – ikke mindst 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8262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 sz="3200" dirty="0" smtClean="0"/>
              <a:t>Aktivitet: </a:t>
            </a:r>
            <a:r>
              <a:rPr lang="da-DK" sz="3200" dirty="0" err="1" smtClean="0"/>
              <a:t>Mystery</a:t>
            </a:r>
            <a:r>
              <a:rPr lang="da-DK" sz="3200" dirty="0" smtClean="0"/>
              <a:t> Shopping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 sz="3200" dirty="0" smtClean="0"/>
              <a:t>Enestående i dansk biblioteksvæsen – organisatorisk implementering af skjult testning / </a:t>
            </a:r>
            <a:r>
              <a:rPr lang="da-DK" sz="3200" dirty="0" err="1" smtClean="0"/>
              <a:t>mystery</a:t>
            </a:r>
            <a:r>
              <a:rPr lang="da-DK" sz="3200" dirty="0" smtClean="0"/>
              <a:t> shopping</a:t>
            </a:r>
          </a:p>
          <a:p>
            <a:pPr>
              <a:lnSpc>
                <a:spcPct val="100000"/>
              </a:lnSpc>
            </a:pPr>
            <a:r>
              <a:rPr lang="da-DK" sz="3200" dirty="0" smtClean="0"/>
              <a:t>Hensynsfuld, professionel og transparent procedure</a:t>
            </a:r>
          </a:p>
          <a:p>
            <a:pPr>
              <a:lnSpc>
                <a:spcPct val="100000"/>
              </a:lnSpc>
            </a:pPr>
            <a:r>
              <a:rPr lang="da-DK" sz="3200" dirty="0" smtClean="0"/>
              <a:t>Veldefinerede evalueringskriterier – nuanceret kvalitetsbegreb</a:t>
            </a:r>
          </a:p>
          <a:p>
            <a:pPr>
              <a:lnSpc>
                <a:spcPct val="100000"/>
              </a:lnSpc>
            </a:pPr>
            <a:r>
              <a:rPr lang="da-DK" sz="3200" dirty="0" smtClean="0"/>
              <a:t>Reel medindflydelse til medarbejderne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3908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A Præsentation">
  <a:themeElements>
    <a:clrScheme name="IVA">
      <a:dk1>
        <a:srgbClr val="1A171B"/>
      </a:dk1>
      <a:lt1>
        <a:sysClr val="window" lastClr="FFFFFF"/>
      </a:lt1>
      <a:dk2>
        <a:srgbClr val="2E5261"/>
      </a:dk2>
      <a:lt2>
        <a:srgbClr val="FFFFFF"/>
      </a:lt2>
      <a:accent1>
        <a:srgbClr val="2E5261"/>
      </a:accent1>
      <a:accent2>
        <a:srgbClr val="F29400"/>
      </a:accent2>
      <a:accent3>
        <a:srgbClr val="A3ACAF"/>
      </a:accent3>
      <a:accent4>
        <a:srgbClr val="00A1A9"/>
      </a:accent4>
      <a:accent5>
        <a:srgbClr val="7FA21B"/>
      </a:accent5>
      <a:accent6>
        <a:srgbClr val="4C2775"/>
      </a:accent6>
      <a:hlink>
        <a:srgbClr val="00A19F"/>
      </a:hlink>
      <a:folHlink>
        <a:srgbClr val="4C2775"/>
      </a:folHlink>
    </a:clrScheme>
    <a:fontScheme name="I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IVA Præsentation</Template>
  <TotalTime>189</TotalTime>
  <Words>791</Words>
  <Application>Microsoft Office PowerPoint</Application>
  <PresentationFormat>Skærmshow (4:3)</PresentationFormat>
  <Paragraphs>122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IVA Præsentation</vt:lpstr>
      <vt:lpstr>Projekt Værtensklasse i biblioteket - evaluering</vt:lpstr>
      <vt:lpstr>RSLIS at a glance</vt:lpstr>
      <vt:lpstr>Mine tanker om Værtensklasse, da jeg først gang mødte projektet …</vt:lpstr>
      <vt:lpstr>Evalueringens 4 hovedtemaer</vt:lpstr>
      <vt:lpstr>Hvad synes gæsterne?</vt:lpstr>
      <vt:lpstr>Kompetenceudvikling</vt:lpstr>
      <vt:lpstr>Aktiviteter: Floorwalking</vt:lpstr>
      <vt:lpstr>Aktivitet: Målrettet salg</vt:lpstr>
      <vt:lpstr>Aktivitet: Mystery Shopping</vt:lpstr>
      <vt:lpstr>Aktiviteter: Velkomstindsats og Uniformering</vt:lpstr>
      <vt:lpstr>Kompetenceudviklings forløb for sektoren</vt:lpstr>
      <vt:lpstr>Forbedringsmuligheder</vt:lpstr>
      <vt:lpstr>Hvorfor succes?</vt:lpstr>
      <vt:lpstr>Fremtidsperspektiver </vt:lpstr>
      <vt:lpstr>Tak for jeres opmærksomhed!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Værtensklasse i biblioteket - evaluering</dc:title>
  <dc:creator>Carl Gustav Johannsen</dc:creator>
  <cp:lastModifiedBy>Carl Gustav Johannsen</cp:lastModifiedBy>
  <cp:revision>18</cp:revision>
  <cp:lastPrinted>2012-09-11T10:37:08Z</cp:lastPrinted>
  <dcterms:created xsi:type="dcterms:W3CDTF">2012-09-11T07:36:27Z</dcterms:created>
  <dcterms:modified xsi:type="dcterms:W3CDTF">2012-09-11T11:15:16Z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id">
    <vt:lpwstr>dk_</vt:lpwstr>
  </property>
</Properties>
</file>